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9" r:id="rId2"/>
    <p:sldId id="258" r:id="rId3"/>
    <p:sldId id="261" r:id="rId4"/>
    <p:sldId id="273" r:id="rId5"/>
    <p:sldId id="262" r:id="rId6"/>
    <p:sldId id="274" r:id="rId7"/>
    <p:sldId id="265" r:id="rId8"/>
    <p:sldId id="267" r:id="rId9"/>
    <p:sldId id="268" r:id="rId10"/>
    <p:sldId id="269" r:id="rId11"/>
    <p:sldId id="270" r:id="rId12"/>
    <p:sldId id="271" r:id="rId13"/>
    <p:sldId id="272" r:id="rId14"/>
    <p:sldId id="275"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6A02"/>
    <a:srgbClr val="FF2600"/>
    <a:srgbClr val="37B6F7"/>
    <a:srgbClr val="D81E00"/>
    <a:srgbClr val="001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30"/>
  </p:normalViewPr>
  <p:slideViewPr>
    <p:cSldViewPr snapToGrid="0">
      <p:cViewPr>
        <p:scale>
          <a:sx n="100" d="100"/>
          <a:sy n="100" d="100"/>
        </p:scale>
        <p:origin x="1104"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36524F-DCCF-374B-A30A-D1A55C36607B}" type="datetimeFigureOut">
              <a:rPr lang="en-US" smtClean="0"/>
              <a:t>6/1/23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0AA18-B82C-7044-8E10-8F137BC55C9E}" type="slidenum">
              <a:rPr lang="en-US" smtClean="0"/>
              <a:t>‹#›</a:t>
            </a:fld>
            <a:endParaRPr lang="en-US"/>
          </a:p>
        </p:txBody>
      </p:sp>
    </p:spTree>
    <p:extLst>
      <p:ext uri="{BB962C8B-B14F-4D97-AF65-F5344CB8AC3E}">
        <p14:creationId xmlns:p14="http://schemas.microsoft.com/office/powerpoint/2010/main" val="977451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B0AA18-B82C-7044-8E10-8F137BC55C9E}" type="slidenum">
              <a:rPr lang="en-US" smtClean="0"/>
              <a:t>3</a:t>
            </a:fld>
            <a:endParaRPr lang="en-US"/>
          </a:p>
        </p:txBody>
      </p:sp>
    </p:spTree>
    <p:extLst>
      <p:ext uri="{BB962C8B-B14F-4D97-AF65-F5344CB8AC3E}">
        <p14:creationId xmlns:p14="http://schemas.microsoft.com/office/powerpoint/2010/main" val="226966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B0AA18-B82C-7044-8E10-8F137BC55C9E}" type="slidenum">
              <a:rPr lang="en-US" smtClean="0"/>
              <a:t>5</a:t>
            </a:fld>
            <a:endParaRPr lang="en-US"/>
          </a:p>
        </p:txBody>
      </p:sp>
    </p:spTree>
    <p:extLst>
      <p:ext uri="{BB962C8B-B14F-4D97-AF65-F5344CB8AC3E}">
        <p14:creationId xmlns:p14="http://schemas.microsoft.com/office/powerpoint/2010/main" val="420708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B0AA18-B82C-7044-8E10-8F137BC55C9E}" type="slidenum">
              <a:rPr lang="en-US" smtClean="0"/>
              <a:t>11</a:t>
            </a:fld>
            <a:endParaRPr lang="en-US"/>
          </a:p>
        </p:txBody>
      </p:sp>
    </p:spTree>
    <p:extLst>
      <p:ext uri="{BB962C8B-B14F-4D97-AF65-F5344CB8AC3E}">
        <p14:creationId xmlns:p14="http://schemas.microsoft.com/office/powerpoint/2010/main" val="40654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5701-201C-2D48-8FCC-BD20ED70C9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AA3BD8-9443-959B-8EAD-B0BE0EE61E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5875DA-D41C-516B-1080-808FB466281B}"/>
              </a:ext>
            </a:extLst>
          </p:cNvPr>
          <p:cNvSpPr>
            <a:spLocks noGrp="1"/>
          </p:cNvSpPr>
          <p:nvPr>
            <p:ph type="dt" sz="half" idx="10"/>
          </p:nvPr>
        </p:nvSpPr>
        <p:spPr/>
        <p:txBody>
          <a:bodyPr/>
          <a:lstStyle/>
          <a:p>
            <a:fld id="{EEEC9E88-CE80-314F-B10E-C52306C27486}" type="datetime1">
              <a:rPr lang="en-US" smtClean="0"/>
              <a:t>6/1/23</a:t>
            </a:fld>
            <a:endParaRPr lang="en-US"/>
          </a:p>
        </p:txBody>
      </p:sp>
      <p:sp>
        <p:nvSpPr>
          <p:cNvPr id="5" name="Footer Placeholder 4">
            <a:extLst>
              <a:ext uri="{FF2B5EF4-FFF2-40B4-BE49-F238E27FC236}">
                <a16:creationId xmlns:a16="http://schemas.microsoft.com/office/drawing/2014/main" id="{2C730553-5315-A33C-F8F3-A44FC61F9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44EEA-66AC-A84B-7BE3-9C1C1EF2CA78}"/>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1825093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5A20-221A-B020-0D22-1AE4E0B49D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20DF29-8B75-C85B-ECBE-295BDB38CC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2E14D-2434-6850-0A98-E6B5259519EA}"/>
              </a:ext>
            </a:extLst>
          </p:cNvPr>
          <p:cNvSpPr>
            <a:spLocks noGrp="1"/>
          </p:cNvSpPr>
          <p:nvPr>
            <p:ph type="dt" sz="half" idx="10"/>
          </p:nvPr>
        </p:nvSpPr>
        <p:spPr/>
        <p:txBody>
          <a:bodyPr/>
          <a:lstStyle/>
          <a:p>
            <a:fld id="{9BE779A7-9700-1D44-868D-7BDCB46D5E15}" type="datetime1">
              <a:rPr lang="en-US" smtClean="0"/>
              <a:t>6/1/23</a:t>
            </a:fld>
            <a:endParaRPr lang="en-US"/>
          </a:p>
        </p:txBody>
      </p:sp>
      <p:sp>
        <p:nvSpPr>
          <p:cNvPr id="5" name="Footer Placeholder 4">
            <a:extLst>
              <a:ext uri="{FF2B5EF4-FFF2-40B4-BE49-F238E27FC236}">
                <a16:creationId xmlns:a16="http://schemas.microsoft.com/office/drawing/2014/main" id="{324348A1-6707-8978-5613-062456234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F99E7-5F7E-2A30-7D27-326FBBD8674E}"/>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2140442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23CD5C-04E5-109A-C907-26A900962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F814AC-8622-8409-175C-70AE4AD378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246082-3038-C5B9-D86F-D51480C7B08B}"/>
              </a:ext>
            </a:extLst>
          </p:cNvPr>
          <p:cNvSpPr>
            <a:spLocks noGrp="1"/>
          </p:cNvSpPr>
          <p:nvPr>
            <p:ph type="dt" sz="half" idx="10"/>
          </p:nvPr>
        </p:nvSpPr>
        <p:spPr/>
        <p:txBody>
          <a:bodyPr/>
          <a:lstStyle/>
          <a:p>
            <a:fld id="{BFE4B8D3-92E8-934C-8E8F-6C3FA98571D2}" type="datetime1">
              <a:rPr lang="en-US" smtClean="0"/>
              <a:t>6/1/23</a:t>
            </a:fld>
            <a:endParaRPr lang="en-US"/>
          </a:p>
        </p:txBody>
      </p:sp>
      <p:sp>
        <p:nvSpPr>
          <p:cNvPr id="5" name="Footer Placeholder 4">
            <a:extLst>
              <a:ext uri="{FF2B5EF4-FFF2-40B4-BE49-F238E27FC236}">
                <a16:creationId xmlns:a16="http://schemas.microsoft.com/office/drawing/2014/main" id="{5AA566B6-7181-7C30-910F-0DACD75B0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AC2A90-302C-0B14-C02D-E3FD3D37735A}"/>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428982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C10A6-54B5-98A7-5453-6E25DEC6D4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354040-7835-4CE9-51F9-606CD629F6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D4F16-4639-7C6A-D2CB-EEF742A31F9C}"/>
              </a:ext>
            </a:extLst>
          </p:cNvPr>
          <p:cNvSpPr>
            <a:spLocks noGrp="1"/>
          </p:cNvSpPr>
          <p:nvPr>
            <p:ph type="dt" sz="half" idx="10"/>
          </p:nvPr>
        </p:nvSpPr>
        <p:spPr/>
        <p:txBody>
          <a:bodyPr/>
          <a:lstStyle/>
          <a:p>
            <a:fld id="{366245B7-095B-4E43-8148-8EC2ADB6D9EE}" type="datetime1">
              <a:rPr lang="en-US" smtClean="0"/>
              <a:t>6/1/23</a:t>
            </a:fld>
            <a:endParaRPr lang="en-US"/>
          </a:p>
        </p:txBody>
      </p:sp>
      <p:sp>
        <p:nvSpPr>
          <p:cNvPr id="5" name="Footer Placeholder 4">
            <a:extLst>
              <a:ext uri="{FF2B5EF4-FFF2-40B4-BE49-F238E27FC236}">
                <a16:creationId xmlns:a16="http://schemas.microsoft.com/office/drawing/2014/main" id="{85AB1C5C-CF02-FF9E-53F5-170B8F0EA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5EFDE-C0E4-5289-C6A1-49548410882A}"/>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3935673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7EF2-E4C5-7D05-3124-EF23722373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455A71-8C26-3957-5141-E3B5135788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DE9718-F426-5F3D-01FA-96806AB8DDEA}"/>
              </a:ext>
            </a:extLst>
          </p:cNvPr>
          <p:cNvSpPr>
            <a:spLocks noGrp="1"/>
          </p:cNvSpPr>
          <p:nvPr>
            <p:ph type="dt" sz="half" idx="10"/>
          </p:nvPr>
        </p:nvSpPr>
        <p:spPr/>
        <p:txBody>
          <a:bodyPr/>
          <a:lstStyle/>
          <a:p>
            <a:fld id="{234E7EA5-E6D4-644A-8A0F-39022D109FDF}" type="datetime1">
              <a:rPr lang="en-US" smtClean="0"/>
              <a:t>6/1/23</a:t>
            </a:fld>
            <a:endParaRPr lang="en-US"/>
          </a:p>
        </p:txBody>
      </p:sp>
      <p:sp>
        <p:nvSpPr>
          <p:cNvPr id="5" name="Footer Placeholder 4">
            <a:extLst>
              <a:ext uri="{FF2B5EF4-FFF2-40B4-BE49-F238E27FC236}">
                <a16:creationId xmlns:a16="http://schemas.microsoft.com/office/drawing/2014/main" id="{FA72FF90-A220-4B97-1E00-EB4FC57D2F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11DD5-53F8-6002-DD38-72AD50BF646A}"/>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1370697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9A760-DCED-F47F-A663-6F1C6351A1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F7CE1D-AE2D-29DC-1E24-DFF0F77AC1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57FE25-9C1F-D1FB-C405-2BCB86926A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725D81-DB90-4554-08C3-74F3C06536CB}"/>
              </a:ext>
            </a:extLst>
          </p:cNvPr>
          <p:cNvSpPr>
            <a:spLocks noGrp="1"/>
          </p:cNvSpPr>
          <p:nvPr>
            <p:ph type="dt" sz="half" idx="10"/>
          </p:nvPr>
        </p:nvSpPr>
        <p:spPr/>
        <p:txBody>
          <a:bodyPr/>
          <a:lstStyle/>
          <a:p>
            <a:fld id="{9C57CDF6-A55F-604C-A29E-6799390C32DD}" type="datetime1">
              <a:rPr lang="en-US" smtClean="0"/>
              <a:t>6/1/23</a:t>
            </a:fld>
            <a:endParaRPr lang="en-US"/>
          </a:p>
        </p:txBody>
      </p:sp>
      <p:sp>
        <p:nvSpPr>
          <p:cNvPr id="6" name="Footer Placeholder 5">
            <a:extLst>
              <a:ext uri="{FF2B5EF4-FFF2-40B4-BE49-F238E27FC236}">
                <a16:creationId xmlns:a16="http://schemas.microsoft.com/office/drawing/2014/main" id="{99802938-A348-25D9-AD18-5DCD22DC1F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26EA4-BFB3-C209-42B8-9BDF0FA9937E}"/>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1895260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9ED4C-4AFF-3824-E1FA-88C631841F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674123-411A-B8DF-EC69-2D77A444BF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545475-2C76-CC83-3449-8D5AF7AF5D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FD9D83-CE35-8442-C183-C4353B12F5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B91BE3-F694-CDF7-7186-F319238421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5DC98-1CAF-E023-25C8-C16FA35A49C4}"/>
              </a:ext>
            </a:extLst>
          </p:cNvPr>
          <p:cNvSpPr>
            <a:spLocks noGrp="1"/>
          </p:cNvSpPr>
          <p:nvPr>
            <p:ph type="dt" sz="half" idx="10"/>
          </p:nvPr>
        </p:nvSpPr>
        <p:spPr/>
        <p:txBody>
          <a:bodyPr/>
          <a:lstStyle/>
          <a:p>
            <a:fld id="{30EC1112-EA94-CE43-910C-C9B42186AC5F}" type="datetime1">
              <a:rPr lang="en-US" smtClean="0"/>
              <a:t>6/1/23</a:t>
            </a:fld>
            <a:endParaRPr lang="en-US"/>
          </a:p>
        </p:txBody>
      </p:sp>
      <p:sp>
        <p:nvSpPr>
          <p:cNvPr id="8" name="Footer Placeholder 7">
            <a:extLst>
              <a:ext uri="{FF2B5EF4-FFF2-40B4-BE49-F238E27FC236}">
                <a16:creationId xmlns:a16="http://schemas.microsoft.com/office/drawing/2014/main" id="{0FE23E9B-64BA-B576-2A9B-CF21B67A25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79A4F9-E814-6026-F694-336B37E4F760}"/>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316211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BD24-0DD2-5DDA-5E6B-8C1D2794D0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CE6A88-D463-0E14-37AF-547832AC528F}"/>
              </a:ext>
            </a:extLst>
          </p:cNvPr>
          <p:cNvSpPr>
            <a:spLocks noGrp="1"/>
          </p:cNvSpPr>
          <p:nvPr>
            <p:ph type="dt" sz="half" idx="10"/>
          </p:nvPr>
        </p:nvSpPr>
        <p:spPr/>
        <p:txBody>
          <a:bodyPr/>
          <a:lstStyle/>
          <a:p>
            <a:fld id="{2B73F1D1-DDD6-194D-82DC-B36119B4E1E4}" type="datetime1">
              <a:rPr lang="en-US" smtClean="0"/>
              <a:t>6/1/23</a:t>
            </a:fld>
            <a:endParaRPr lang="en-US"/>
          </a:p>
        </p:txBody>
      </p:sp>
      <p:sp>
        <p:nvSpPr>
          <p:cNvPr id="4" name="Footer Placeholder 3">
            <a:extLst>
              <a:ext uri="{FF2B5EF4-FFF2-40B4-BE49-F238E27FC236}">
                <a16:creationId xmlns:a16="http://schemas.microsoft.com/office/drawing/2014/main" id="{1A662682-5D91-37AC-3D2A-069FE2C2C7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DF387B-BBC9-0C4F-D9F0-87B52232ED55}"/>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785389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D91C6-3983-9D2B-4C8A-F75D9ED17730}"/>
              </a:ext>
            </a:extLst>
          </p:cNvPr>
          <p:cNvSpPr>
            <a:spLocks noGrp="1"/>
          </p:cNvSpPr>
          <p:nvPr>
            <p:ph type="dt" sz="half" idx="10"/>
          </p:nvPr>
        </p:nvSpPr>
        <p:spPr/>
        <p:txBody>
          <a:bodyPr/>
          <a:lstStyle/>
          <a:p>
            <a:fld id="{2C09900D-33E6-A24C-AEF1-17832B27FC37}" type="datetime1">
              <a:rPr lang="en-US" smtClean="0"/>
              <a:t>6/1/23</a:t>
            </a:fld>
            <a:endParaRPr lang="en-US"/>
          </a:p>
        </p:txBody>
      </p:sp>
      <p:sp>
        <p:nvSpPr>
          <p:cNvPr id="3" name="Footer Placeholder 2">
            <a:extLst>
              <a:ext uri="{FF2B5EF4-FFF2-40B4-BE49-F238E27FC236}">
                <a16:creationId xmlns:a16="http://schemas.microsoft.com/office/drawing/2014/main" id="{3E0D3BE1-EF92-476D-95E8-1D4728A49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C9612D-ED43-EBB0-A173-D7C9BDB6FE3F}"/>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1676423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8683-B235-2BBA-C1CB-308E01EF2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DD211E-4DB7-9A42-0AA2-9A5683B158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E65A4B-E4D4-6315-67EE-66E4683221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F2B141-D755-15D6-51AF-E038995047CA}"/>
              </a:ext>
            </a:extLst>
          </p:cNvPr>
          <p:cNvSpPr>
            <a:spLocks noGrp="1"/>
          </p:cNvSpPr>
          <p:nvPr>
            <p:ph type="dt" sz="half" idx="10"/>
          </p:nvPr>
        </p:nvSpPr>
        <p:spPr/>
        <p:txBody>
          <a:bodyPr/>
          <a:lstStyle/>
          <a:p>
            <a:fld id="{05E08F11-65C5-134D-8341-B0190C6D6903}" type="datetime1">
              <a:rPr lang="en-US" smtClean="0"/>
              <a:t>6/1/23</a:t>
            </a:fld>
            <a:endParaRPr lang="en-US"/>
          </a:p>
        </p:txBody>
      </p:sp>
      <p:sp>
        <p:nvSpPr>
          <p:cNvPr id="6" name="Footer Placeholder 5">
            <a:extLst>
              <a:ext uri="{FF2B5EF4-FFF2-40B4-BE49-F238E27FC236}">
                <a16:creationId xmlns:a16="http://schemas.microsoft.com/office/drawing/2014/main" id="{9658D6C0-3A90-DB98-C11A-966ECD96D9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5B5A3-DA95-2052-B9F9-A1CCE2B07AFE}"/>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1640055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E2712-BE9A-765E-8694-CC96F819D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B95D6D-AA39-7F70-02F5-673E88F891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EEE054-3A01-487B-F2AA-6FBE664E2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F74E-ABBE-5FCE-0501-8A60EF1055E6}"/>
              </a:ext>
            </a:extLst>
          </p:cNvPr>
          <p:cNvSpPr>
            <a:spLocks noGrp="1"/>
          </p:cNvSpPr>
          <p:nvPr>
            <p:ph type="dt" sz="half" idx="10"/>
          </p:nvPr>
        </p:nvSpPr>
        <p:spPr/>
        <p:txBody>
          <a:bodyPr/>
          <a:lstStyle/>
          <a:p>
            <a:fld id="{33A45ACE-B593-C44E-B924-DED3B88E1428}" type="datetime1">
              <a:rPr lang="en-US" smtClean="0"/>
              <a:t>6/1/23</a:t>
            </a:fld>
            <a:endParaRPr lang="en-US"/>
          </a:p>
        </p:txBody>
      </p:sp>
      <p:sp>
        <p:nvSpPr>
          <p:cNvPr id="6" name="Footer Placeholder 5">
            <a:extLst>
              <a:ext uri="{FF2B5EF4-FFF2-40B4-BE49-F238E27FC236}">
                <a16:creationId xmlns:a16="http://schemas.microsoft.com/office/drawing/2014/main" id="{3B4D662A-D00E-5F63-9A86-BEE331F43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B5AA6-8C43-DA61-7F2F-9F0EC6AA294E}"/>
              </a:ext>
            </a:extLst>
          </p:cNvPr>
          <p:cNvSpPr>
            <a:spLocks noGrp="1"/>
          </p:cNvSpPr>
          <p:nvPr>
            <p:ph type="sldNum" sz="quarter" idx="12"/>
          </p:nvPr>
        </p:nvSpPr>
        <p:spPr/>
        <p:txBody>
          <a:bodyPr/>
          <a:lstStyle/>
          <a:p>
            <a:fld id="{36571C7A-3B0F-C942-AA5B-A9F005C1FD72}" type="slidenum">
              <a:rPr lang="en-US" smtClean="0"/>
              <a:t>‹#›</a:t>
            </a:fld>
            <a:endParaRPr lang="en-US"/>
          </a:p>
        </p:txBody>
      </p:sp>
    </p:spTree>
    <p:extLst>
      <p:ext uri="{BB962C8B-B14F-4D97-AF65-F5344CB8AC3E}">
        <p14:creationId xmlns:p14="http://schemas.microsoft.com/office/powerpoint/2010/main" val="357510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2BDEDE-BCB4-9903-3199-DF342533DE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83BA27-E1C8-5A2E-142C-56BA8967BE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4050E-4284-CC45-5BC5-8CF53D1F35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24B6C-315A-E04E-A1AE-82B7333DE077}" type="datetime1">
              <a:rPr lang="en-US" smtClean="0"/>
              <a:t>6/1/23</a:t>
            </a:fld>
            <a:endParaRPr lang="en-US"/>
          </a:p>
        </p:txBody>
      </p:sp>
      <p:sp>
        <p:nvSpPr>
          <p:cNvPr id="5" name="Footer Placeholder 4">
            <a:extLst>
              <a:ext uri="{FF2B5EF4-FFF2-40B4-BE49-F238E27FC236}">
                <a16:creationId xmlns:a16="http://schemas.microsoft.com/office/drawing/2014/main" id="{E7AD817F-874A-AE24-431A-7FAA42E088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9C8523-189C-7E1D-08CB-FD40430421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571C7A-3B0F-C942-AA5B-A9F005C1FD72}" type="slidenum">
              <a:rPr lang="en-US" smtClean="0"/>
              <a:t>‹#›</a:t>
            </a:fld>
            <a:endParaRPr lang="en-US"/>
          </a:p>
        </p:txBody>
      </p:sp>
    </p:spTree>
    <p:extLst>
      <p:ext uri="{BB962C8B-B14F-4D97-AF65-F5344CB8AC3E}">
        <p14:creationId xmlns:p14="http://schemas.microsoft.com/office/powerpoint/2010/main" val="743645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48550/arXiv.2205.01996"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doi.org/10.1016/0092-6566(77)90037-X"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7EE892A-3F69-B038-B4EC-57C6C5513FE5}"/>
              </a:ext>
            </a:extLst>
          </p:cNvPr>
          <p:cNvSpPr txBox="1"/>
          <p:nvPr/>
        </p:nvSpPr>
        <p:spPr>
          <a:xfrm>
            <a:off x="522352" y="1352533"/>
            <a:ext cx="5251316" cy="180730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100" dirty="0">
                <a:solidFill>
                  <a:schemeClr val="bg1"/>
                </a:solidFill>
                <a:latin typeface="Times New Roman" panose="02020603050405020304" pitchFamily="18" charset="0"/>
                <a:ea typeface="+mj-ea"/>
                <a:cs typeface="Times New Roman" panose="02020603050405020304" pitchFamily="18" charset="0"/>
              </a:rPr>
              <a:t>An Approach To Uncover The Roots Of Complex Emotions</a:t>
            </a:r>
          </a:p>
        </p:txBody>
      </p:sp>
      <p:sp>
        <p:nvSpPr>
          <p:cNvPr id="11" name="TextBox 10">
            <a:extLst>
              <a:ext uri="{FF2B5EF4-FFF2-40B4-BE49-F238E27FC236}">
                <a16:creationId xmlns:a16="http://schemas.microsoft.com/office/drawing/2014/main" id="{AAD74C15-3E19-EC91-2D69-C1B13A6520DF}"/>
              </a:ext>
            </a:extLst>
          </p:cNvPr>
          <p:cNvSpPr txBox="1"/>
          <p:nvPr/>
        </p:nvSpPr>
        <p:spPr>
          <a:xfrm>
            <a:off x="838200" y="3379459"/>
            <a:ext cx="4619621" cy="3843666"/>
          </a:xfrm>
          <a:prstGeom prst="rect">
            <a:avLst/>
          </a:prstGeom>
        </p:spPr>
        <p:txBody>
          <a:bodyPr vert="horz" lIns="91440" tIns="45720" rIns="91440" bIns="45720" rtlCol="0">
            <a:normAutofit/>
          </a:bodyPr>
          <a:lstStyle/>
          <a:p>
            <a:pPr algn="ctr">
              <a:lnSpc>
                <a:spcPct val="90000"/>
              </a:lnSpc>
              <a:spcAft>
                <a:spcPts val="600"/>
              </a:spcAft>
            </a:pPr>
            <a:r>
              <a:rPr lang="en-US" sz="3200" dirty="0">
                <a:solidFill>
                  <a:srgbClr val="37B6F7"/>
                </a:solidFill>
                <a:latin typeface="Times New Roman" panose="02020603050405020304" pitchFamily="18" charset="0"/>
                <a:cs typeface="Times New Roman" panose="02020603050405020304" pitchFamily="18" charset="0"/>
              </a:rPr>
              <a:t>Team: EmoSense</a:t>
            </a:r>
          </a:p>
          <a:p>
            <a:pPr algn="ctr">
              <a:lnSpc>
                <a:spcPct val="150000"/>
              </a:lnSpc>
              <a:spcAft>
                <a:spcPts val="600"/>
              </a:spcAft>
            </a:pPr>
            <a:r>
              <a:rPr lang="en-US" sz="2800" b="0" i="0" dirty="0">
                <a:solidFill>
                  <a:srgbClr val="37B6F7"/>
                </a:solidFill>
                <a:effectLst/>
                <a:latin typeface="Times New Roman" panose="02020603050405020304" pitchFamily="18" charset="0"/>
                <a:cs typeface="Times New Roman" panose="02020603050405020304" pitchFamily="18" charset="0"/>
              </a:rPr>
              <a:t>Ashish Kumar</a:t>
            </a:r>
            <a:br>
              <a:rPr lang="en-US" sz="2800" dirty="0">
                <a:solidFill>
                  <a:srgbClr val="37B6F7"/>
                </a:solidFill>
                <a:latin typeface="Times New Roman" panose="02020603050405020304" pitchFamily="18" charset="0"/>
                <a:cs typeface="Times New Roman" panose="02020603050405020304" pitchFamily="18" charset="0"/>
              </a:rPr>
            </a:br>
            <a:r>
              <a:rPr lang="en-US" sz="2800" b="0" i="0" dirty="0">
                <a:solidFill>
                  <a:srgbClr val="37B6F7"/>
                </a:solidFill>
                <a:effectLst/>
                <a:latin typeface="Times New Roman" panose="02020603050405020304" pitchFamily="18" charset="0"/>
                <a:cs typeface="Times New Roman" panose="02020603050405020304" pitchFamily="18" charset="0"/>
              </a:rPr>
              <a:t>Karthik Rathod</a:t>
            </a:r>
            <a:br>
              <a:rPr lang="en-US" sz="2800" dirty="0">
                <a:solidFill>
                  <a:srgbClr val="37B6F7"/>
                </a:solidFill>
                <a:latin typeface="Times New Roman" panose="02020603050405020304" pitchFamily="18" charset="0"/>
                <a:cs typeface="Times New Roman" panose="02020603050405020304" pitchFamily="18" charset="0"/>
              </a:rPr>
            </a:br>
            <a:r>
              <a:rPr lang="en-US" sz="2800" b="0" i="0" dirty="0">
                <a:solidFill>
                  <a:srgbClr val="37B6F7"/>
                </a:solidFill>
                <a:effectLst/>
                <a:latin typeface="Times New Roman" panose="02020603050405020304" pitchFamily="18" charset="0"/>
                <a:cs typeface="Times New Roman" panose="02020603050405020304" pitchFamily="18" charset="0"/>
              </a:rPr>
              <a:t>Ravindra Manne</a:t>
            </a:r>
            <a:br>
              <a:rPr lang="en-US" sz="2800" dirty="0">
                <a:solidFill>
                  <a:srgbClr val="37B6F7"/>
                </a:solidFill>
                <a:latin typeface="Times New Roman" panose="02020603050405020304" pitchFamily="18" charset="0"/>
                <a:cs typeface="Times New Roman" panose="02020603050405020304" pitchFamily="18" charset="0"/>
              </a:rPr>
            </a:br>
            <a:r>
              <a:rPr lang="en-US" sz="2800" b="0" i="0" dirty="0">
                <a:solidFill>
                  <a:srgbClr val="37B6F7"/>
                </a:solidFill>
                <a:effectLst/>
                <a:latin typeface="Times New Roman" panose="02020603050405020304" pitchFamily="18" charset="0"/>
                <a:cs typeface="Times New Roman" panose="02020603050405020304" pitchFamily="18" charset="0"/>
              </a:rPr>
              <a:t>Swarnava Bhattacharjee</a:t>
            </a:r>
            <a:endParaRPr lang="en-US" sz="2800" dirty="0">
              <a:solidFill>
                <a:srgbClr val="37B6F7"/>
              </a:solidFill>
              <a:latin typeface="Times New Roman" panose="02020603050405020304" pitchFamily="18" charset="0"/>
              <a:cs typeface="Times New Roman" panose="02020603050405020304" pitchFamily="18" charset="0"/>
            </a:endParaRPr>
          </a:p>
        </p:txBody>
      </p:sp>
      <p:pic>
        <p:nvPicPr>
          <p:cNvPr id="13" name="Picture 12" descr="A picture containing human face, cartoon, colorfulness, art&#10;&#10;Description automatically generated">
            <a:extLst>
              <a:ext uri="{FF2B5EF4-FFF2-40B4-BE49-F238E27FC236}">
                <a16:creationId xmlns:a16="http://schemas.microsoft.com/office/drawing/2014/main" id="{B9AA905E-24FB-D1E3-26B3-B674878A65D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2000"/>
                    </a14:imgEffect>
                  </a14:imgLayer>
                </a14:imgProps>
              </a:ext>
            </a:extLst>
          </a:blip>
          <a:srcRect l="5902" r="715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effectLst>
            <a:outerShdw blurRad="144373" dist="50800" dir="20940000" algn="ctr" rotWithShape="0">
              <a:srgbClr val="000000">
                <a:alpha val="43137"/>
              </a:srgbClr>
            </a:outerShdw>
          </a:effectLst>
        </p:spPr>
      </p:pic>
      <p:sp>
        <p:nvSpPr>
          <p:cNvPr id="4" name="Slide Number Placeholder 3">
            <a:extLst>
              <a:ext uri="{FF2B5EF4-FFF2-40B4-BE49-F238E27FC236}">
                <a16:creationId xmlns:a16="http://schemas.microsoft.com/office/drawing/2014/main" id="{D3BCBA74-08EC-9249-C544-B6E8613BB18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6571C7A-3B0F-C942-AA5B-A9F005C1FD72}" type="slidenum">
              <a:rPr lang="en-US">
                <a:solidFill>
                  <a:srgbClr val="FFFFFF"/>
                </a:solidFill>
                <a:latin typeface="Calibri" panose="020F0502020204030204"/>
              </a:rPr>
              <a:pPr>
                <a:spcAft>
                  <a:spcPts val="600"/>
                </a:spcAft>
                <a:defRPr/>
              </a:pPr>
              <a:t>1</a:t>
            </a:fld>
            <a:endParaRPr lang="en-US">
              <a:solidFill>
                <a:srgbClr val="FFFFFF"/>
              </a:solidFill>
              <a:latin typeface="Calibri" panose="020F0502020204030204"/>
            </a:endParaRPr>
          </a:p>
        </p:txBody>
      </p:sp>
      <p:pic>
        <p:nvPicPr>
          <p:cNvPr id="9" name="Picture 8" descr="A black background with white text&#10;&#10;Description automatically generated with low confidence">
            <a:extLst>
              <a:ext uri="{FF2B5EF4-FFF2-40B4-BE49-F238E27FC236}">
                <a16:creationId xmlns:a16="http://schemas.microsoft.com/office/drawing/2014/main" id="{D5C20E3E-7A48-C751-5F61-41CC03EF87ED}"/>
              </a:ext>
            </a:extLst>
          </p:cNvPr>
          <p:cNvPicPr>
            <a:picLocks noChangeAspect="1"/>
          </p:cNvPicPr>
          <p:nvPr/>
        </p:nvPicPr>
        <p:blipFill rotWithShape="1">
          <a:blip r:embed="rId4"/>
          <a:srcRect l="27290" t="38711" r="28708" b="41935"/>
          <a:stretch/>
        </p:blipFill>
        <p:spPr>
          <a:xfrm>
            <a:off x="115198" y="190331"/>
            <a:ext cx="1861129" cy="475713"/>
          </a:xfrm>
          <a:prstGeom prst="rect">
            <a:avLst/>
          </a:prstGeom>
          <a:solidFill>
            <a:schemeClr val="tx1">
              <a:lumMod val="95000"/>
              <a:lumOff val="5000"/>
            </a:schemeClr>
          </a:solidFill>
          <a:effectLst>
            <a:outerShdw blurRad="50800" dist="50800" dir="5400000" algn="ctr" rotWithShape="0">
              <a:schemeClr val="tx1">
                <a:alpha val="99000"/>
              </a:schemeClr>
            </a:outerShdw>
          </a:effectLst>
        </p:spPr>
      </p:pic>
      <p:sp>
        <p:nvSpPr>
          <p:cNvPr id="2" name="TextBox 1">
            <a:extLst>
              <a:ext uri="{FF2B5EF4-FFF2-40B4-BE49-F238E27FC236}">
                <a16:creationId xmlns:a16="http://schemas.microsoft.com/office/drawing/2014/main" id="{87A66267-D874-1D58-CFDD-57E130EC0D5E}"/>
              </a:ext>
            </a:extLst>
          </p:cNvPr>
          <p:cNvSpPr txBox="1"/>
          <p:nvPr/>
        </p:nvSpPr>
        <p:spPr>
          <a:xfrm>
            <a:off x="2088543" y="147552"/>
            <a:ext cx="1750902" cy="646331"/>
          </a:xfrm>
          <a:prstGeom prst="rect">
            <a:avLst/>
          </a:prstGeom>
          <a:noFill/>
        </p:spPr>
        <p:txBody>
          <a:bodyPr wrap="square" rtlCol="0">
            <a:spAutoFit/>
          </a:bodyPr>
          <a:lstStyle/>
          <a:p>
            <a:r>
              <a:rPr lang="en-US" sz="3600" dirty="0">
                <a:solidFill>
                  <a:srgbClr val="FF2600"/>
                </a:solidFill>
              </a:rPr>
              <a:t>AI-3 C5</a:t>
            </a:r>
          </a:p>
        </p:txBody>
      </p:sp>
    </p:spTree>
    <p:extLst>
      <p:ext uri="{BB962C8B-B14F-4D97-AF65-F5344CB8AC3E}">
        <p14:creationId xmlns:p14="http://schemas.microsoft.com/office/powerpoint/2010/main" val="2365822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A34CF7-7935-E445-B43D-FF47DBEF8803}"/>
              </a:ext>
            </a:extLst>
          </p:cNvPr>
          <p:cNvSpPr>
            <a:spLocks noGrp="1"/>
          </p:cNvSpPr>
          <p:nvPr>
            <p:ph type="sldNum" sz="quarter" idx="12"/>
          </p:nvPr>
        </p:nvSpPr>
        <p:spPr/>
        <p:txBody>
          <a:bodyPr/>
          <a:lstStyle/>
          <a:p>
            <a:fld id="{36571C7A-3B0F-C942-AA5B-A9F005C1FD72}" type="slidenum">
              <a:rPr lang="en-US" smtClean="0"/>
              <a:t>10</a:t>
            </a:fld>
            <a:endParaRPr lang="en-US"/>
          </a:p>
        </p:txBody>
      </p:sp>
      <p:sp>
        <p:nvSpPr>
          <p:cNvPr id="4" name="TextBox 3">
            <a:extLst>
              <a:ext uri="{FF2B5EF4-FFF2-40B4-BE49-F238E27FC236}">
                <a16:creationId xmlns:a16="http://schemas.microsoft.com/office/drawing/2014/main" id="{9153F420-EB5C-DCAD-AC4E-FB0BCA0BEA48}"/>
              </a:ext>
            </a:extLst>
          </p:cNvPr>
          <p:cNvSpPr txBox="1"/>
          <p:nvPr/>
        </p:nvSpPr>
        <p:spPr>
          <a:xfrm>
            <a:off x="361244" y="438784"/>
            <a:ext cx="6096000" cy="535531"/>
          </a:xfrm>
          <a:prstGeom prst="rect">
            <a:avLst/>
          </a:prstGeom>
          <a:noFill/>
        </p:spPr>
        <p:txBody>
          <a:bodyPr wrap="square">
            <a:spAutoFit/>
          </a:bodyPr>
          <a:lstStyle/>
          <a:p>
            <a:pPr>
              <a:lnSpc>
                <a:spcPct val="90000"/>
              </a:lnSpc>
              <a:spcBef>
                <a:spcPct val="0"/>
              </a:spcBef>
              <a:spcAft>
                <a:spcPts val="600"/>
              </a:spcAft>
            </a:pPr>
            <a:r>
              <a:rPr lang="en-US" sz="3200" dirty="0">
                <a:solidFill>
                  <a:srgbClr val="FF2600"/>
                </a:solidFill>
                <a:latin typeface="Times New Roman" panose="02020603050405020304" pitchFamily="18" charset="0"/>
                <a:ea typeface="+mj-ea"/>
                <a:cs typeface="Times New Roman" panose="02020603050405020304" pitchFamily="18" charset="0"/>
              </a:rPr>
              <a:t>AURA-TEXT FRAMEWORK</a:t>
            </a:r>
          </a:p>
        </p:txBody>
      </p:sp>
      <p:sp>
        <p:nvSpPr>
          <p:cNvPr id="5" name="TextBox 4">
            <a:extLst>
              <a:ext uri="{FF2B5EF4-FFF2-40B4-BE49-F238E27FC236}">
                <a16:creationId xmlns:a16="http://schemas.microsoft.com/office/drawing/2014/main" id="{67232BD3-B821-3DEC-77D4-EA84817B36D8}"/>
              </a:ext>
            </a:extLst>
          </p:cNvPr>
          <p:cNvSpPr txBox="1"/>
          <p:nvPr/>
        </p:nvSpPr>
        <p:spPr>
          <a:xfrm>
            <a:off x="98007" y="1137613"/>
            <a:ext cx="6482665"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The Emotion convertor works on the           principle of </a:t>
            </a:r>
            <a:r>
              <a:rPr lang="en-US" sz="2800" i="1" dirty="0">
                <a:solidFill>
                  <a:srgbClr val="37B6F7"/>
                </a:solidFill>
                <a:latin typeface="Times New Roman" panose="02020603050405020304" pitchFamily="18" charset="0"/>
                <a:cs typeface="Times New Roman" panose="02020603050405020304" pitchFamily="18" charset="0"/>
              </a:rPr>
              <a:t>Mahalanobis distance</a:t>
            </a:r>
            <a:r>
              <a:rPr lang="en-US" sz="2800" i="1" baseline="30000" dirty="0">
                <a:solidFill>
                  <a:srgbClr val="37B6F7"/>
                </a:solidFill>
                <a:latin typeface="Times New Roman" panose="02020603050405020304" pitchFamily="18" charset="0"/>
                <a:cs typeface="Times New Roman" panose="02020603050405020304" pitchFamily="18" charset="0"/>
              </a:rPr>
              <a:t>1</a:t>
            </a:r>
            <a:r>
              <a:rPr lang="en-US" sz="2800" dirty="0">
                <a:solidFill>
                  <a:srgbClr val="37B6F7"/>
                </a:solidFill>
                <a:latin typeface="Times New Roman" panose="02020603050405020304" pitchFamily="18" charset="0"/>
                <a:cs typeface="Times New Roman" panose="02020603050405020304" pitchFamily="18" charset="0"/>
              </a:rPr>
              <a:t>, which is a measure between a sample point and a distribution.</a:t>
            </a:r>
          </a:p>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The emotion convertor will give top five emotions which are closest to the predicted VAD value in a 3D space with their intensities in percentage.</a:t>
            </a:r>
          </a:p>
        </p:txBody>
      </p:sp>
      <p:sp>
        <p:nvSpPr>
          <p:cNvPr id="6" name="TextBox 5">
            <a:extLst>
              <a:ext uri="{FF2B5EF4-FFF2-40B4-BE49-F238E27FC236}">
                <a16:creationId xmlns:a16="http://schemas.microsoft.com/office/drawing/2014/main" id="{EBE3D0C4-09B9-0B2F-244F-9FF3E232B6D8}"/>
              </a:ext>
            </a:extLst>
          </p:cNvPr>
          <p:cNvSpPr txBox="1"/>
          <p:nvPr/>
        </p:nvSpPr>
        <p:spPr>
          <a:xfrm>
            <a:off x="361244" y="5610578"/>
            <a:ext cx="7857066" cy="646331"/>
          </a:xfrm>
          <a:prstGeom prst="rect">
            <a:avLst/>
          </a:prstGeom>
          <a:noFill/>
        </p:spPr>
        <p:txBody>
          <a:bodyPr wrap="square" rtlCol="0">
            <a:spAutoFit/>
          </a:bodyPr>
          <a:lstStyle/>
          <a:p>
            <a:r>
              <a:rPr lang="en-US" sz="2000" dirty="0">
                <a:solidFill>
                  <a:srgbClr val="FF2600"/>
                </a:solidFill>
                <a:latin typeface="Times New Roman" panose="02020603050405020304" pitchFamily="18" charset="0"/>
                <a:cs typeface="Times New Roman" panose="02020603050405020304" pitchFamily="18" charset="0"/>
              </a:rPr>
              <a:t>References:</a:t>
            </a:r>
            <a:endParaRPr lang="en-US" sz="2000" dirty="0">
              <a:solidFill>
                <a:srgbClr val="37B6F7"/>
              </a:solidFill>
              <a:latin typeface="Times New Roman" panose="02020603050405020304" pitchFamily="18" charset="0"/>
              <a:cs typeface="Times New Roman" panose="02020603050405020304" pitchFamily="18" charset="0"/>
            </a:endParaRPr>
          </a:p>
          <a:p>
            <a:r>
              <a:rPr lang="en-US" sz="1600" dirty="0">
                <a:solidFill>
                  <a:srgbClr val="37B6F7"/>
                </a:solidFill>
                <a:latin typeface="Times New Roman" panose="02020603050405020304" pitchFamily="18" charset="0"/>
                <a:cs typeface="Times New Roman" panose="02020603050405020304" pitchFamily="18" charset="0"/>
              </a:rPr>
              <a:t>1.https://</a:t>
            </a:r>
            <a:r>
              <a:rPr lang="en-US" sz="1600" dirty="0" err="1">
                <a:solidFill>
                  <a:srgbClr val="37B6F7"/>
                </a:solidFill>
                <a:latin typeface="Times New Roman" panose="02020603050405020304" pitchFamily="18" charset="0"/>
                <a:cs typeface="Times New Roman" panose="02020603050405020304" pitchFamily="18" charset="0"/>
              </a:rPr>
              <a:t>www.researchgate.net</a:t>
            </a:r>
            <a:r>
              <a:rPr lang="en-US" sz="1600" dirty="0">
                <a:solidFill>
                  <a:srgbClr val="37B6F7"/>
                </a:solidFill>
                <a:latin typeface="Times New Roman" panose="02020603050405020304" pitchFamily="18" charset="0"/>
                <a:cs typeface="Times New Roman" panose="02020603050405020304" pitchFamily="18" charset="0"/>
              </a:rPr>
              <a:t>/publication/225427767_Mahalanobis_Distance</a:t>
            </a:r>
          </a:p>
        </p:txBody>
      </p:sp>
      <p:pic>
        <p:nvPicPr>
          <p:cNvPr id="8" name="Picture 7" descr="A light bulb with swirls on it&#10;&#10;Description automatically generated with low confidence">
            <a:extLst>
              <a:ext uri="{FF2B5EF4-FFF2-40B4-BE49-F238E27FC236}">
                <a16:creationId xmlns:a16="http://schemas.microsoft.com/office/drawing/2014/main" id="{16F1945F-7B04-F166-141B-35F03B9B1C5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Lst>
          </a:blip>
          <a:stretch>
            <a:fillRect/>
          </a:stretch>
        </p:blipFill>
        <p:spPr>
          <a:xfrm>
            <a:off x="7980593" y="0"/>
            <a:ext cx="6482665" cy="6857999"/>
          </a:xfrm>
          <a:prstGeom prst="rect">
            <a:avLst/>
          </a:prstGeom>
        </p:spPr>
      </p:pic>
      <p:sp>
        <p:nvSpPr>
          <p:cNvPr id="9" name="Oval 8">
            <a:extLst>
              <a:ext uri="{FF2B5EF4-FFF2-40B4-BE49-F238E27FC236}">
                <a16:creationId xmlns:a16="http://schemas.microsoft.com/office/drawing/2014/main" id="{323F740C-B583-7501-24FD-33478999C3E5}"/>
              </a:ext>
            </a:extLst>
          </p:cNvPr>
          <p:cNvSpPr/>
          <p:nvPr/>
        </p:nvSpPr>
        <p:spPr>
          <a:xfrm>
            <a:off x="6436462" y="-734622"/>
            <a:ext cx="7278490" cy="8327241"/>
          </a:xfrm>
          <a:prstGeom prst="ellipse">
            <a:avLst/>
          </a:prstGeom>
          <a:gradFill>
            <a:gsLst>
              <a:gs pos="28000">
                <a:schemeClr val="tx1">
                  <a:lumMod val="95000"/>
                  <a:lumOff val="5000"/>
                </a:schemeClr>
              </a:gs>
              <a:gs pos="68000">
                <a:schemeClr val="accent1">
                  <a:lumMod val="30000"/>
                  <a:lumOff val="70000"/>
                  <a:alpha val="0"/>
                </a:schemeClr>
              </a:gs>
            </a:gsLst>
            <a:lin ang="0" scaled="1"/>
          </a:gra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1706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54158C-3D08-5813-F973-3F560ACF7AC0}"/>
              </a:ext>
            </a:extLst>
          </p:cNvPr>
          <p:cNvSpPr>
            <a:spLocks noGrp="1"/>
          </p:cNvSpPr>
          <p:nvPr>
            <p:ph type="sldNum" sz="quarter" idx="12"/>
          </p:nvPr>
        </p:nvSpPr>
        <p:spPr/>
        <p:txBody>
          <a:bodyPr/>
          <a:lstStyle/>
          <a:p>
            <a:fld id="{36571C7A-3B0F-C942-AA5B-A9F005C1FD72}" type="slidenum">
              <a:rPr lang="en-US" smtClean="0"/>
              <a:t>11</a:t>
            </a:fld>
            <a:endParaRPr lang="en-US" dirty="0"/>
          </a:p>
        </p:txBody>
      </p:sp>
      <p:pic>
        <p:nvPicPr>
          <p:cNvPr id="5" name="Picture 4" descr="A picture containing text, font, number, screenshot&#10;&#10;Description automatically generated">
            <a:extLst>
              <a:ext uri="{FF2B5EF4-FFF2-40B4-BE49-F238E27FC236}">
                <a16:creationId xmlns:a16="http://schemas.microsoft.com/office/drawing/2014/main" id="{F0CAB050-DD2B-602A-C6AB-CA55E72E69DA}"/>
              </a:ext>
            </a:extLst>
          </p:cNvPr>
          <p:cNvPicPr>
            <a:picLocks noChangeAspect="1"/>
          </p:cNvPicPr>
          <p:nvPr/>
        </p:nvPicPr>
        <p:blipFill>
          <a:blip r:embed="rId3"/>
          <a:stretch>
            <a:fillRect/>
          </a:stretch>
        </p:blipFill>
        <p:spPr>
          <a:xfrm>
            <a:off x="138545" y="2791260"/>
            <a:ext cx="6065019" cy="2788194"/>
          </a:xfrm>
          <a:prstGeom prst="rect">
            <a:avLst/>
          </a:prstGeom>
        </p:spPr>
      </p:pic>
      <p:pic>
        <p:nvPicPr>
          <p:cNvPr id="3074" name="Picture 2">
            <a:extLst>
              <a:ext uri="{FF2B5EF4-FFF2-40B4-BE49-F238E27FC236}">
                <a16:creationId xmlns:a16="http://schemas.microsoft.com/office/drawing/2014/main" id="{9187E118-7CE7-B237-D13A-5B38E160F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4003" y="2791260"/>
            <a:ext cx="5129453" cy="27881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5E7C06-3438-A39F-AFE1-EC868A3211C5}"/>
              </a:ext>
            </a:extLst>
          </p:cNvPr>
          <p:cNvSpPr txBox="1"/>
          <p:nvPr/>
        </p:nvSpPr>
        <p:spPr>
          <a:xfrm>
            <a:off x="138545" y="1920"/>
            <a:ext cx="3796145"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Framework Result</a:t>
            </a:r>
          </a:p>
        </p:txBody>
      </p:sp>
      <p:sp>
        <p:nvSpPr>
          <p:cNvPr id="7" name="TextBox 6">
            <a:extLst>
              <a:ext uri="{FF2B5EF4-FFF2-40B4-BE49-F238E27FC236}">
                <a16:creationId xmlns:a16="http://schemas.microsoft.com/office/drawing/2014/main" id="{97DD5964-6969-B2E3-65AE-32112C153535}"/>
              </a:ext>
            </a:extLst>
          </p:cNvPr>
          <p:cNvSpPr txBox="1"/>
          <p:nvPr/>
        </p:nvSpPr>
        <p:spPr>
          <a:xfrm>
            <a:off x="903111" y="5678312"/>
            <a:ext cx="4380089" cy="461665"/>
          </a:xfrm>
          <a:prstGeom prst="rect">
            <a:avLst/>
          </a:prstGeom>
          <a:noFill/>
        </p:spPr>
        <p:txBody>
          <a:bodyPr wrap="square" rtlCol="0">
            <a:spAutoFit/>
          </a:bodyPr>
          <a:lstStyle/>
          <a:p>
            <a:pPr algn="l"/>
            <a:r>
              <a:rPr lang="en-US" sz="2400" b="0" i="0" dirty="0">
                <a:solidFill>
                  <a:srgbClr val="37B6F7"/>
                </a:solidFill>
                <a:effectLst/>
                <a:latin typeface="Times New Roman" panose="02020603050405020304" pitchFamily="18" charset="0"/>
                <a:cs typeface="Times New Roman" panose="02020603050405020304" pitchFamily="18" charset="0"/>
              </a:rPr>
              <a:t>Activations of a All Layers</a:t>
            </a:r>
          </a:p>
        </p:txBody>
      </p:sp>
      <p:sp>
        <p:nvSpPr>
          <p:cNvPr id="8" name="TextBox 7">
            <a:extLst>
              <a:ext uri="{FF2B5EF4-FFF2-40B4-BE49-F238E27FC236}">
                <a16:creationId xmlns:a16="http://schemas.microsoft.com/office/drawing/2014/main" id="{6F32DB00-1B4B-7394-EE3A-60E3E331B19E}"/>
              </a:ext>
            </a:extLst>
          </p:cNvPr>
          <p:cNvSpPr txBox="1"/>
          <p:nvPr/>
        </p:nvSpPr>
        <p:spPr>
          <a:xfrm>
            <a:off x="8240889" y="5678312"/>
            <a:ext cx="2652889" cy="461665"/>
          </a:xfrm>
          <a:prstGeom prst="rect">
            <a:avLst/>
          </a:prstGeom>
          <a:noFill/>
        </p:spPr>
        <p:txBody>
          <a:bodyPr wrap="square" rtlCol="0">
            <a:spAutoFit/>
          </a:bodyPr>
          <a:lstStyle/>
          <a:p>
            <a:r>
              <a:rPr lang="en-US" sz="2400" dirty="0">
                <a:solidFill>
                  <a:srgbClr val="37B6F7"/>
                </a:solidFill>
                <a:latin typeface="Times New Roman" panose="02020603050405020304" pitchFamily="18" charset="0"/>
                <a:cs typeface="Times New Roman" panose="02020603050405020304" pitchFamily="18" charset="0"/>
              </a:rPr>
              <a:t>Model Predictions</a:t>
            </a:r>
          </a:p>
        </p:txBody>
      </p:sp>
      <p:sp>
        <p:nvSpPr>
          <p:cNvPr id="10" name="TextBox 9">
            <a:extLst>
              <a:ext uri="{FF2B5EF4-FFF2-40B4-BE49-F238E27FC236}">
                <a16:creationId xmlns:a16="http://schemas.microsoft.com/office/drawing/2014/main" id="{AA5C2DE6-9437-DCAF-EA51-6D727209853C}"/>
              </a:ext>
            </a:extLst>
          </p:cNvPr>
          <p:cNvSpPr txBox="1"/>
          <p:nvPr/>
        </p:nvSpPr>
        <p:spPr>
          <a:xfrm>
            <a:off x="138545" y="586695"/>
            <a:ext cx="11914909" cy="2308324"/>
          </a:xfrm>
          <a:prstGeom prst="rect">
            <a:avLst/>
          </a:prstGeom>
          <a:noFill/>
        </p:spPr>
        <p:txBody>
          <a:bodyPr wrap="square" rtlCol="0">
            <a:spAutoFit/>
          </a:bodyPr>
          <a:lstStyle/>
          <a:p>
            <a:r>
              <a:rPr lang="en-US" dirty="0">
                <a:solidFill>
                  <a:srgbClr val="FD6A02"/>
                </a:solidFill>
                <a:latin typeface="Times New Roman" panose="02020603050405020304" pitchFamily="18" charset="0"/>
                <a:cs typeface="Times New Roman" panose="02020603050405020304" pitchFamily="18" charset="0"/>
              </a:rPr>
              <a:t>Test Sentence: </a:t>
            </a:r>
            <a:r>
              <a:rPr lang="en-US" dirty="0">
                <a:solidFill>
                  <a:srgbClr val="37B6F7"/>
                </a:solidFill>
                <a:latin typeface="Times New Roman" panose="02020603050405020304" pitchFamily="18" charset="0"/>
                <a:cs typeface="Times New Roman" panose="02020603050405020304" pitchFamily="18" charset="0"/>
              </a:rPr>
              <a:t>The vast expanse of the ocean stretches out before me, its calm waters reflecting the sky above. Its tranquil surface, undisturbed by the chaos of the world, inspires a sense of serene tranquility. The soft whisper of the waves kissing the shoreline is a peaceful symphony, a melodious song of nature that soothes the soul. The gentle, rhythmic motion of the ocean's currents embodies a silent strength, a sense of enduring serenity that is profoundly peaceful. The boundless beauty of the sea, with its captivating calmness, offers a sanctuary from the bustling noise of everyday life, a haven where one can find peace and solitude. It's a place where the mind can rest, allowing thoughts to flow as freely as the waters themselves. The ocean, in its infinite tranquility, serves as a reminder of the simple and quiet beauty that exists in our world.</a:t>
            </a:r>
          </a:p>
          <a:p>
            <a:endParaRPr lang="en-US" dirty="0"/>
          </a:p>
        </p:txBody>
      </p:sp>
      <p:sp>
        <p:nvSpPr>
          <p:cNvPr id="11" name="TextBox 10">
            <a:extLst>
              <a:ext uri="{FF2B5EF4-FFF2-40B4-BE49-F238E27FC236}">
                <a16:creationId xmlns:a16="http://schemas.microsoft.com/office/drawing/2014/main" id="{206AB2EB-5F15-9FE5-29B4-67B543997D02}"/>
              </a:ext>
            </a:extLst>
          </p:cNvPr>
          <p:cNvSpPr txBox="1"/>
          <p:nvPr/>
        </p:nvSpPr>
        <p:spPr>
          <a:xfrm>
            <a:off x="282222" y="6139977"/>
            <a:ext cx="10611556" cy="646331"/>
          </a:xfrm>
          <a:prstGeom prst="rect">
            <a:avLst/>
          </a:prstGeom>
          <a:noFill/>
        </p:spPr>
        <p:txBody>
          <a:bodyPr wrap="square" rtlCol="0">
            <a:spAutoFit/>
          </a:bodyPr>
          <a:lstStyle/>
          <a:p>
            <a:pPr algn="l">
              <a:buFont typeface="Arial" panose="020B0604020202020204" pitchFamily="34" charset="0"/>
              <a:buChar char="•"/>
            </a:pPr>
            <a:r>
              <a:rPr lang="en-US" b="0" i="0" dirty="0">
                <a:solidFill>
                  <a:srgbClr val="37B6F7"/>
                </a:solidFill>
                <a:effectLst/>
                <a:latin typeface="Times New Roman" panose="02020603050405020304" pitchFamily="18" charset="0"/>
                <a:cs typeface="Times New Roman" panose="02020603050405020304" pitchFamily="18" charset="0"/>
              </a:rPr>
              <a:t>We can observe that the model concentrates on such words that are related to emotions, though this is human intuition as the model never sees the actual emotions. words like "tranquil", "peaceful", "solitude", "symphony"</a:t>
            </a:r>
          </a:p>
        </p:txBody>
      </p:sp>
    </p:spTree>
    <p:extLst>
      <p:ext uri="{BB962C8B-B14F-4D97-AF65-F5344CB8AC3E}">
        <p14:creationId xmlns:p14="http://schemas.microsoft.com/office/powerpoint/2010/main" val="2694723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B90A82-F1A2-23E0-49D6-17703833D312}"/>
              </a:ext>
            </a:extLst>
          </p:cNvPr>
          <p:cNvSpPr>
            <a:spLocks noGrp="1"/>
          </p:cNvSpPr>
          <p:nvPr>
            <p:ph type="sldNum" sz="quarter" idx="12"/>
          </p:nvPr>
        </p:nvSpPr>
        <p:spPr/>
        <p:txBody>
          <a:bodyPr/>
          <a:lstStyle/>
          <a:p>
            <a:fld id="{36571C7A-3B0F-C942-AA5B-A9F005C1FD72}" type="slidenum">
              <a:rPr lang="en-US" smtClean="0"/>
              <a:t>12</a:t>
            </a:fld>
            <a:endParaRPr lang="en-US"/>
          </a:p>
        </p:txBody>
      </p:sp>
      <p:sp>
        <p:nvSpPr>
          <p:cNvPr id="4" name="TextBox 3">
            <a:extLst>
              <a:ext uri="{FF2B5EF4-FFF2-40B4-BE49-F238E27FC236}">
                <a16:creationId xmlns:a16="http://schemas.microsoft.com/office/drawing/2014/main" id="{E626CCAA-CC68-5EC8-315C-543E1F1DC962}"/>
              </a:ext>
            </a:extLst>
          </p:cNvPr>
          <p:cNvSpPr txBox="1"/>
          <p:nvPr/>
        </p:nvSpPr>
        <p:spPr>
          <a:xfrm>
            <a:off x="248353" y="165289"/>
            <a:ext cx="3939823" cy="584775"/>
          </a:xfrm>
          <a:prstGeom prst="rect">
            <a:avLst/>
          </a:prstGeom>
          <a:noFill/>
        </p:spPr>
        <p:txBody>
          <a:bodyPr wrap="square">
            <a:spAutoFit/>
          </a:bodyPr>
          <a:lstStyle/>
          <a:p>
            <a:r>
              <a:rPr lang="en-US" sz="3200" dirty="0">
                <a:solidFill>
                  <a:srgbClr val="FF2600"/>
                </a:solidFill>
                <a:latin typeface="Times New Roman" panose="02020603050405020304" pitchFamily="18" charset="0"/>
                <a:cs typeface="Times New Roman" panose="02020603050405020304" pitchFamily="18" charset="0"/>
              </a:rPr>
              <a:t>Framework Result</a:t>
            </a:r>
          </a:p>
        </p:txBody>
      </p:sp>
      <p:pic>
        <p:nvPicPr>
          <p:cNvPr id="8" name="Picture 7" descr="A picture containing text, fruit, screenshot, letter&#10;&#10;Description automatically generated">
            <a:extLst>
              <a:ext uri="{FF2B5EF4-FFF2-40B4-BE49-F238E27FC236}">
                <a16:creationId xmlns:a16="http://schemas.microsoft.com/office/drawing/2014/main" id="{8AFD432F-4649-125D-C8D5-B2ECC61BE903}"/>
              </a:ext>
            </a:extLst>
          </p:cNvPr>
          <p:cNvPicPr>
            <a:picLocks noChangeAspect="1"/>
          </p:cNvPicPr>
          <p:nvPr/>
        </p:nvPicPr>
        <p:blipFill>
          <a:blip r:embed="rId2"/>
          <a:stretch>
            <a:fillRect/>
          </a:stretch>
        </p:blipFill>
        <p:spPr>
          <a:xfrm>
            <a:off x="247892" y="895432"/>
            <a:ext cx="7456725" cy="3845791"/>
          </a:xfrm>
          <a:prstGeom prst="rect">
            <a:avLst/>
          </a:prstGeom>
          <a:solidFill>
            <a:schemeClr val="bg1"/>
          </a:solidFill>
        </p:spPr>
      </p:pic>
      <p:sp>
        <p:nvSpPr>
          <p:cNvPr id="9" name="TextBox 8">
            <a:extLst>
              <a:ext uri="{FF2B5EF4-FFF2-40B4-BE49-F238E27FC236}">
                <a16:creationId xmlns:a16="http://schemas.microsoft.com/office/drawing/2014/main" id="{19DF6B40-FA95-2C1F-6F06-588D95803C4F}"/>
              </a:ext>
            </a:extLst>
          </p:cNvPr>
          <p:cNvSpPr txBox="1"/>
          <p:nvPr/>
        </p:nvSpPr>
        <p:spPr>
          <a:xfrm>
            <a:off x="8215746" y="895432"/>
            <a:ext cx="3976254" cy="3970318"/>
          </a:xfrm>
          <a:prstGeom prst="rect">
            <a:avLst/>
          </a:prstGeom>
          <a:noFill/>
        </p:spPr>
        <p:txBody>
          <a:bodyPr wrap="square" rtlCol="0">
            <a:spAutoFit/>
          </a:bodyPr>
          <a:lstStyle/>
          <a:p>
            <a:r>
              <a:rPr lang="en-US" sz="2800" dirty="0">
                <a:solidFill>
                  <a:srgbClr val="37B6F7"/>
                </a:solidFill>
                <a:latin typeface="Times New Roman" panose="02020603050405020304" pitchFamily="18" charset="0"/>
                <a:cs typeface="Times New Roman" panose="02020603050405020304" pitchFamily="18" charset="0"/>
              </a:rPr>
              <a:t>The point closely resembles the following emotions with the following intensities:</a:t>
            </a:r>
          </a:p>
          <a:p>
            <a:r>
              <a:rPr lang="en-US" sz="2800" dirty="0">
                <a:solidFill>
                  <a:srgbClr val="37B6F7"/>
                </a:solidFill>
                <a:latin typeface="Times New Roman" panose="02020603050405020304" pitchFamily="18" charset="0"/>
                <a:cs typeface="Times New Roman" panose="02020603050405020304" pitchFamily="18" charset="0"/>
              </a:rPr>
              <a:t>Quiet : 83.60 %</a:t>
            </a:r>
          </a:p>
          <a:p>
            <a:r>
              <a:rPr lang="en-US" sz="2800" dirty="0">
                <a:solidFill>
                  <a:srgbClr val="37B6F7"/>
                </a:solidFill>
                <a:latin typeface="Times New Roman" panose="02020603050405020304" pitchFamily="18" charset="0"/>
                <a:cs typeface="Times New Roman" panose="02020603050405020304" pitchFamily="18" charset="0"/>
              </a:rPr>
              <a:t>Relaxed : 83.39 %</a:t>
            </a:r>
          </a:p>
          <a:p>
            <a:r>
              <a:rPr lang="en-US" sz="2800" dirty="0">
                <a:solidFill>
                  <a:srgbClr val="37B6F7"/>
                </a:solidFill>
                <a:latin typeface="Times New Roman" panose="02020603050405020304" pitchFamily="18" charset="0"/>
                <a:cs typeface="Times New Roman" panose="02020603050405020304" pitchFamily="18" charset="0"/>
              </a:rPr>
              <a:t>Leisurely : 83.21 %</a:t>
            </a:r>
          </a:p>
          <a:p>
            <a:r>
              <a:rPr lang="en-US" sz="2800" dirty="0">
                <a:solidFill>
                  <a:srgbClr val="37B6F7"/>
                </a:solidFill>
                <a:latin typeface="Times New Roman" panose="02020603050405020304" pitchFamily="18" charset="0"/>
                <a:cs typeface="Times New Roman" panose="02020603050405020304" pitchFamily="18" charset="0"/>
              </a:rPr>
              <a:t>Fatigued : 82.35 %</a:t>
            </a:r>
          </a:p>
          <a:p>
            <a:r>
              <a:rPr lang="en-US" sz="2800" dirty="0">
                <a:solidFill>
                  <a:srgbClr val="37B6F7"/>
                </a:solidFill>
                <a:latin typeface="Times New Roman" panose="02020603050405020304" pitchFamily="18" charset="0"/>
                <a:cs typeface="Times New Roman" panose="02020603050405020304" pitchFamily="18" charset="0"/>
              </a:rPr>
              <a:t>Solemn : 80.73%</a:t>
            </a:r>
          </a:p>
        </p:txBody>
      </p:sp>
      <p:sp>
        <p:nvSpPr>
          <p:cNvPr id="10" name="TextBox 9">
            <a:extLst>
              <a:ext uri="{FF2B5EF4-FFF2-40B4-BE49-F238E27FC236}">
                <a16:creationId xmlns:a16="http://schemas.microsoft.com/office/drawing/2014/main" id="{86477C7E-191C-5EEF-1E90-87A72AE286DF}"/>
              </a:ext>
            </a:extLst>
          </p:cNvPr>
          <p:cNvSpPr txBox="1"/>
          <p:nvPr/>
        </p:nvSpPr>
        <p:spPr>
          <a:xfrm>
            <a:off x="561109" y="5009469"/>
            <a:ext cx="9642764" cy="954107"/>
          </a:xfrm>
          <a:prstGeom prst="rect">
            <a:avLst/>
          </a:prstGeom>
          <a:noFill/>
        </p:spPr>
        <p:txBody>
          <a:bodyPr wrap="square" rtlCol="0">
            <a:spAutoFit/>
          </a:bodyPr>
          <a:lstStyle/>
          <a:p>
            <a:r>
              <a:rPr lang="en-US" sz="2800" dirty="0">
                <a:solidFill>
                  <a:srgbClr val="37B6F7"/>
                </a:solidFill>
                <a:latin typeface="Times New Roman" panose="02020603050405020304" pitchFamily="18" charset="0"/>
                <a:cs typeface="Times New Roman" panose="02020603050405020304" pitchFamily="18" charset="0"/>
              </a:rPr>
              <a:t>The </a:t>
            </a:r>
            <a:r>
              <a:rPr lang="en-US" sz="2800" dirty="0">
                <a:solidFill>
                  <a:srgbClr val="FD6A02"/>
                </a:solidFill>
                <a:latin typeface="Times New Roman" panose="02020603050405020304" pitchFamily="18" charset="0"/>
                <a:cs typeface="Times New Roman" panose="02020603050405020304" pitchFamily="18" charset="0"/>
              </a:rPr>
              <a:t>Orange color</a:t>
            </a:r>
            <a:r>
              <a:rPr lang="en-US" sz="2800" dirty="0">
                <a:solidFill>
                  <a:srgbClr val="37B6F7"/>
                </a:solidFill>
                <a:latin typeface="Times New Roman" panose="02020603050405020304" pitchFamily="18" charset="0"/>
                <a:cs typeface="Times New Roman" panose="02020603050405020304" pitchFamily="18" charset="0"/>
              </a:rPr>
              <a:t> trace represents the line connecting the VAD values to the nearest emotion</a:t>
            </a:r>
          </a:p>
        </p:txBody>
      </p:sp>
    </p:spTree>
    <p:extLst>
      <p:ext uri="{BB962C8B-B14F-4D97-AF65-F5344CB8AC3E}">
        <p14:creationId xmlns:p14="http://schemas.microsoft.com/office/powerpoint/2010/main" val="2330404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46C73F-8F21-55E1-2D50-18A0B2A4C678}"/>
              </a:ext>
            </a:extLst>
          </p:cNvPr>
          <p:cNvSpPr>
            <a:spLocks noGrp="1"/>
          </p:cNvSpPr>
          <p:nvPr>
            <p:ph type="sldNum" sz="quarter" idx="12"/>
          </p:nvPr>
        </p:nvSpPr>
        <p:spPr/>
        <p:txBody>
          <a:bodyPr/>
          <a:lstStyle/>
          <a:p>
            <a:fld id="{36571C7A-3B0F-C942-AA5B-A9F005C1FD72}" type="slidenum">
              <a:rPr lang="en-US" smtClean="0"/>
              <a:t>13</a:t>
            </a:fld>
            <a:endParaRPr lang="en-US"/>
          </a:p>
        </p:txBody>
      </p:sp>
      <p:pic>
        <p:nvPicPr>
          <p:cNvPr id="4" name="Picture 3" descr="A picture containing colorfulness, art, painting&#10;&#10;Description automatically generated">
            <a:extLst>
              <a:ext uri="{FF2B5EF4-FFF2-40B4-BE49-F238E27FC236}">
                <a16:creationId xmlns:a16="http://schemas.microsoft.com/office/drawing/2014/main" id="{54B4C8EB-2AC5-31BB-FA11-FB59D1804669}"/>
              </a:ext>
            </a:extLst>
          </p:cNvPr>
          <p:cNvPicPr>
            <a:picLocks noChangeAspect="1"/>
          </p:cNvPicPr>
          <p:nvPr/>
        </p:nvPicPr>
        <p:blipFill>
          <a:blip r:embed="rId2"/>
          <a:stretch>
            <a:fillRect/>
          </a:stretch>
        </p:blipFill>
        <p:spPr>
          <a:xfrm>
            <a:off x="5689600" y="0"/>
            <a:ext cx="6502400" cy="6858000"/>
          </a:xfrm>
          <a:prstGeom prst="rect">
            <a:avLst/>
          </a:prstGeom>
        </p:spPr>
      </p:pic>
      <p:sp>
        <p:nvSpPr>
          <p:cNvPr id="5" name="TextBox 4">
            <a:extLst>
              <a:ext uri="{FF2B5EF4-FFF2-40B4-BE49-F238E27FC236}">
                <a16:creationId xmlns:a16="http://schemas.microsoft.com/office/drawing/2014/main" id="{75D2BBC1-0BC0-D01A-E2AF-6974AB5536C0}"/>
              </a:ext>
            </a:extLst>
          </p:cNvPr>
          <p:cNvSpPr txBox="1"/>
          <p:nvPr/>
        </p:nvSpPr>
        <p:spPr>
          <a:xfrm>
            <a:off x="235527" y="318654"/>
            <a:ext cx="3006437"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Conclusion</a:t>
            </a:r>
          </a:p>
        </p:txBody>
      </p:sp>
      <p:sp>
        <p:nvSpPr>
          <p:cNvPr id="6" name="TextBox 5">
            <a:extLst>
              <a:ext uri="{FF2B5EF4-FFF2-40B4-BE49-F238E27FC236}">
                <a16:creationId xmlns:a16="http://schemas.microsoft.com/office/drawing/2014/main" id="{62F40190-98D0-6ACF-CD36-CEE6C7DE26AA}"/>
              </a:ext>
            </a:extLst>
          </p:cNvPr>
          <p:cNvSpPr txBox="1"/>
          <p:nvPr/>
        </p:nvSpPr>
        <p:spPr>
          <a:xfrm>
            <a:off x="405245" y="903429"/>
            <a:ext cx="4807528" cy="6124754"/>
          </a:xfrm>
          <a:prstGeom prst="rect">
            <a:avLst/>
          </a:prstGeom>
          <a:noFill/>
        </p:spPr>
        <p:txBody>
          <a:bodyPr wrap="square" rtlCol="0">
            <a:spAutoFit/>
          </a:bodyPr>
          <a:lstStyle/>
          <a:p>
            <a:pPr marL="514350" indent="-514350">
              <a:buAutoNum type="arabicPeriod"/>
            </a:pPr>
            <a:r>
              <a:rPr lang="en-US" sz="2800" dirty="0">
                <a:solidFill>
                  <a:srgbClr val="37B6F7"/>
                </a:solidFill>
                <a:latin typeface="Times New Roman" panose="02020603050405020304" pitchFamily="18" charset="0"/>
                <a:cs typeface="Times New Roman" panose="02020603050405020304" pitchFamily="18" charset="0"/>
              </a:rPr>
              <a:t>A framework was successfully devised to predict the emotion behind a sentence using VAD values .</a:t>
            </a:r>
          </a:p>
          <a:p>
            <a:pPr marL="514350" indent="-514350">
              <a:buAutoNum type="arabicPeriod"/>
            </a:pPr>
            <a:r>
              <a:rPr lang="en-US" sz="2800" dirty="0">
                <a:solidFill>
                  <a:srgbClr val="37B6F7"/>
                </a:solidFill>
                <a:latin typeface="Times New Roman" panose="02020603050405020304" pitchFamily="18" charset="0"/>
                <a:cs typeface="Times New Roman" panose="02020603050405020304" pitchFamily="18" charset="0"/>
              </a:rPr>
              <a:t>The predicted values were plotted in a 3D-space for better understanding complex emotions.</a:t>
            </a:r>
          </a:p>
          <a:p>
            <a:pPr marL="514350" indent="-514350">
              <a:buAutoNum type="arabicPeriod"/>
            </a:pPr>
            <a:r>
              <a:rPr lang="en-US" sz="2800" dirty="0">
                <a:solidFill>
                  <a:srgbClr val="37B6F7"/>
                </a:solidFill>
                <a:latin typeface="Times New Roman" panose="02020603050405020304" pitchFamily="18" charset="0"/>
                <a:cs typeface="Times New Roman" panose="02020603050405020304" pitchFamily="18" charset="0"/>
              </a:rPr>
              <a:t>Furthermore, we </a:t>
            </a:r>
            <a:r>
              <a:rPr lang="en-US" sz="2800" dirty="0" err="1">
                <a:solidFill>
                  <a:srgbClr val="37B6F7"/>
                </a:solidFill>
                <a:latin typeface="Times New Roman" panose="02020603050405020304" pitchFamily="18" charset="0"/>
                <a:cs typeface="Times New Roman" panose="02020603050405020304" pitchFamily="18" charset="0"/>
              </a:rPr>
              <a:t>visualised</a:t>
            </a:r>
            <a:r>
              <a:rPr lang="en-US" sz="2800" dirty="0">
                <a:solidFill>
                  <a:srgbClr val="37B6F7"/>
                </a:solidFill>
                <a:latin typeface="Times New Roman" panose="02020603050405020304" pitchFamily="18" charset="0"/>
                <a:cs typeface="Times New Roman" panose="02020603050405020304" pitchFamily="18" charset="0"/>
              </a:rPr>
              <a:t> how model is understanding the sentences while predicting without knowing the actual emotion.</a:t>
            </a:r>
          </a:p>
          <a:p>
            <a:pPr marL="514350" indent="-514350">
              <a:buAutoNum type="arabicPeriod"/>
            </a:pPr>
            <a:endParaRPr lang="en-US" sz="2800" dirty="0">
              <a:solidFill>
                <a:srgbClr val="37B6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1827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074ED2-B8E0-2727-FAC7-9AD32719AB0D}"/>
              </a:ext>
            </a:extLst>
          </p:cNvPr>
          <p:cNvSpPr>
            <a:spLocks noGrp="1"/>
          </p:cNvSpPr>
          <p:nvPr>
            <p:ph type="sldNum" sz="quarter" idx="12"/>
          </p:nvPr>
        </p:nvSpPr>
        <p:spPr/>
        <p:txBody>
          <a:bodyPr/>
          <a:lstStyle/>
          <a:p>
            <a:fld id="{36571C7A-3B0F-C942-AA5B-A9F005C1FD72}" type="slidenum">
              <a:rPr lang="en-US" smtClean="0"/>
              <a:t>14</a:t>
            </a:fld>
            <a:endParaRPr lang="en-US"/>
          </a:p>
        </p:txBody>
      </p:sp>
      <p:pic>
        <p:nvPicPr>
          <p:cNvPr id="4" name="Picture 3" descr="A picture containing symmetry, art&#10;&#10;Description automatically generated">
            <a:extLst>
              <a:ext uri="{FF2B5EF4-FFF2-40B4-BE49-F238E27FC236}">
                <a16:creationId xmlns:a16="http://schemas.microsoft.com/office/drawing/2014/main" id="{80311C5D-D4D4-6F62-7D3E-F3D14267938A}"/>
              </a:ext>
            </a:extLst>
          </p:cNvPr>
          <p:cNvPicPr>
            <a:picLocks noChangeAspect="1"/>
          </p:cNvPicPr>
          <p:nvPr/>
        </p:nvPicPr>
        <p:blipFill>
          <a:blip r:embed="rId2"/>
          <a:stretch>
            <a:fillRect/>
          </a:stretch>
        </p:blipFill>
        <p:spPr>
          <a:xfrm>
            <a:off x="5689600" y="0"/>
            <a:ext cx="6502400" cy="6858000"/>
          </a:xfrm>
          <a:prstGeom prst="rect">
            <a:avLst/>
          </a:prstGeom>
        </p:spPr>
      </p:pic>
      <p:sp>
        <p:nvSpPr>
          <p:cNvPr id="5" name="TextBox 4">
            <a:extLst>
              <a:ext uri="{FF2B5EF4-FFF2-40B4-BE49-F238E27FC236}">
                <a16:creationId xmlns:a16="http://schemas.microsoft.com/office/drawing/2014/main" id="{89E9C0E2-1844-CE9F-1717-79BEDDFF0187}"/>
              </a:ext>
            </a:extLst>
          </p:cNvPr>
          <p:cNvSpPr txBox="1"/>
          <p:nvPr/>
        </p:nvSpPr>
        <p:spPr>
          <a:xfrm>
            <a:off x="622300" y="622300"/>
            <a:ext cx="3365500"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Future Scope</a:t>
            </a:r>
          </a:p>
        </p:txBody>
      </p:sp>
      <p:sp>
        <p:nvSpPr>
          <p:cNvPr id="6" name="TextBox 5">
            <a:extLst>
              <a:ext uri="{FF2B5EF4-FFF2-40B4-BE49-F238E27FC236}">
                <a16:creationId xmlns:a16="http://schemas.microsoft.com/office/drawing/2014/main" id="{0D2BD9A4-F8A8-F14C-2584-9A3C28466F9B}"/>
              </a:ext>
            </a:extLst>
          </p:cNvPr>
          <p:cNvSpPr txBox="1"/>
          <p:nvPr/>
        </p:nvSpPr>
        <p:spPr>
          <a:xfrm>
            <a:off x="177800" y="1545878"/>
            <a:ext cx="5511800"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We will fine-tune more on our models with different training strategies </a:t>
            </a:r>
          </a:p>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We will explore architecture which includes encoder-decoder like T5 family.</a:t>
            </a:r>
          </a:p>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We will explore our framework’s performance on IEMOCAP and Go_emotions dataset for evaluation</a:t>
            </a:r>
          </a:p>
        </p:txBody>
      </p:sp>
    </p:spTree>
    <p:extLst>
      <p:ext uri="{BB962C8B-B14F-4D97-AF65-F5344CB8AC3E}">
        <p14:creationId xmlns:p14="http://schemas.microsoft.com/office/powerpoint/2010/main" val="3847750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27">
            <a:extLst>
              <a:ext uri="{FF2B5EF4-FFF2-40B4-BE49-F238E27FC236}">
                <a16:creationId xmlns:a16="http://schemas.microsoft.com/office/drawing/2014/main" id="{F4D6630B-A7F1-8243-0A39-1CD3170FFA84}"/>
              </a:ext>
            </a:extLst>
          </p:cNvPr>
          <p:cNvSpPr>
            <a:spLocks noGrp="1"/>
          </p:cNvSpPr>
          <p:nvPr>
            <p:ph type="sldNum" sz="quarter" idx="12"/>
          </p:nvPr>
        </p:nvSpPr>
        <p:spPr/>
        <p:txBody>
          <a:bodyPr/>
          <a:lstStyle/>
          <a:p>
            <a:fld id="{36571C7A-3B0F-C942-AA5B-A9F005C1FD72}" type="slidenum">
              <a:rPr lang="en-US" smtClean="0"/>
              <a:t>15</a:t>
            </a:fld>
            <a:endParaRPr lang="en-US"/>
          </a:p>
        </p:txBody>
      </p:sp>
      <p:sp>
        <p:nvSpPr>
          <p:cNvPr id="29" name="Rectangle 28">
            <a:extLst>
              <a:ext uri="{FF2B5EF4-FFF2-40B4-BE49-F238E27FC236}">
                <a16:creationId xmlns:a16="http://schemas.microsoft.com/office/drawing/2014/main" id="{2F7F899B-8E2E-F49E-C681-A7F9A628E3FE}"/>
              </a:ext>
            </a:extLst>
          </p:cNvPr>
          <p:cNvSpPr/>
          <p:nvPr/>
        </p:nvSpPr>
        <p:spPr>
          <a:xfrm>
            <a:off x="3725911" y="2967335"/>
            <a:ext cx="4262389" cy="923330"/>
          </a:xfrm>
          <a:prstGeom prst="rect">
            <a:avLst/>
          </a:prstGeom>
          <a:noFill/>
          <a:ln>
            <a:noFill/>
          </a:ln>
        </p:spPr>
        <p:txBody>
          <a:bodyPr wrap="square" lIns="91440" tIns="45720" rIns="91440" bIns="45720">
            <a:spAutoFit/>
          </a:bodyPr>
          <a:lstStyle/>
          <a:p>
            <a:pPr algn="ctr"/>
            <a:r>
              <a:rPr lang="en-US" sz="5400" b="0" cap="none" spc="0" dirty="0">
                <a:ln w="0"/>
                <a:solidFill>
                  <a:srgbClr val="37B6F7"/>
                </a:soli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1032025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93D252-6C87-3143-2EC8-9992118637A4}"/>
              </a:ext>
            </a:extLst>
          </p:cNvPr>
          <p:cNvSpPr txBox="1"/>
          <p:nvPr/>
        </p:nvSpPr>
        <p:spPr>
          <a:xfrm>
            <a:off x="443344" y="1909192"/>
            <a:ext cx="6511637" cy="3647710"/>
          </a:xfrm>
          <a:prstGeom prst="rect">
            <a:avLst/>
          </a:prstGeom>
        </p:spPr>
        <p:txBody>
          <a:bodyPr vert="horz" lIns="91440" tIns="45720" rIns="91440" bIns="45720" rtlCol="0">
            <a:normAutofit/>
          </a:bodyPr>
          <a:lstStyle/>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Challenges in Text Emotion Prediction</a:t>
            </a:r>
          </a:p>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Approach</a:t>
            </a:r>
          </a:p>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Methodology </a:t>
            </a:r>
          </a:p>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Results</a:t>
            </a:r>
          </a:p>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Conclusion</a:t>
            </a:r>
          </a:p>
          <a:p>
            <a:pPr marL="457200" indent="-228600">
              <a:lnSpc>
                <a:spcPct val="90000"/>
              </a:lnSpc>
              <a:spcAft>
                <a:spcPts val="600"/>
              </a:spcAft>
              <a:buFont typeface="Arial" panose="020B0604020202020204" pitchFamily="34" charset="0"/>
              <a:buChar char="•"/>
            </a:pPr>
            <a:r>
              <a:rPr lang="en-US" sz="2800" b="1" dirty="0">
                <a:solidFill>
                  <a:srgbClr val="37B6F7"/>
                </a:solidFill>
                <a:latin typeface="Times New Roman" panose="02020603050405020304" pitchFamily="18" charset="0"/>
                <a:cs typeface="Times New Roman" panose="02020603050405020304" pitchFamily="18" charset="0"/>
              </a:rPr>
              <a:t>Future scope</a:t>
            </a:r>
          </a:p>
          <a:p>
            <a:pPr marL="457200" indent="-228600">
              <a:lnSpc>
                <a:spcPct val="90000"/>
              </a:lnSpc>
              <a:spcAft>
                <a:spcPts val="600"/>
              </a:spcAft>
              <a:buFont typeface="Arial" panose="020B0604020202020204" pitchFamily="34" charset="0"/>
              <a:buChar char="•"/>
            </a:pPr>
            <a:endParaRPr lang="en-US" sz="2800" b="1" dirty="0">
              <a:solidFill>
                <a:srgbClr val="37B6F7"/>
              </a:solidFill>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art&#10;&#10;Description automatically generated with low confidence">
            <a:extLst>
              <a:ext uri="{FF2B5EF4-FFF2-40B4-BE49-F238E27FC236}">
                <a16:creationId xmlns:a16="http://schemas.microsoft.com/office/drawing/2014/main" id="{BB3CC8F9-542F-326B-6074-9A58AB6A23D5}"/>
              </a:ext>
            </a:extLst>
          </p:cNvPr>
          <p:cNvPicPr>
            <a:picLocks noChangeAspect="1"/>
          </p:cNvPicPr>
          <p:nvPr/>
        </p:nvPicPr>
        <p:blipFill>
          <a:blip r:embed="rId2"/>
          <a:stretch>
            <a:fillRect/>
          </a:stretch>
        </p:blipFill>
        <p:spPr>
          <a:xfrm>
            <a:off x="6525453" y="595726"/>
            <a:ext cx="5666547" cy="5666547"/>
          </a:xfrm>
          <a:prstGeom prst="rect">
            <a:avLst/>
          </a:prstGeom>
        </p:spPr>
      </p:pic>
      <p:sp>
        <p:nvSpPr>
          <p:cNvPr id="4" name="Slide Number Placeholder 3">
            <a:extLst>
              <a:ext uri="{FF2B5EF4-FFF2-40B4-BE49-F238E27FC236}">
                <a16:creationId xmlns:a16="http://schemas.microsoft.com/office/drawing/2014/main" id="{1EA4532D-5466-50BA-1BBD-39D0A60A240E}"/>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pPr>
            <a:fld id="{36571C7A-3B0F-C942-AA5B-A9F005C1FD72}" type="slidenum">
              <a:rPr lang="en-US">
                <a:solidFill>
                  <a:srgbClr val="FFFFFF"/>
                </a:solidFill>
              </a:rPr>
              <a:pPr>
                <a:spcAft>
                  <a:spcPts val="600"/>
                </a:spcAft>
              </a:pPr>
              <a:t>2</a:t>
            </a:fld>
            <a:endParaRPr lang="en-US">
              <a:solidFill>
                <a:srgbClr val="FFFFFF"/>
              </a:solidFill>
            </a:endParaRPr>
          </a:p>
        </p:txBody>
      </p:sp>
      <p:sp>
        <p:nvSpPr>
          <p:cNvPr id="7" name="Rectangle 6">
            <a:extLst>
              <a:ext uri="{FF2B5EF4-FFF2-40B4-BE49-F238E27FC236}">
                <a16:creationId xmlns:a16="http://schemas.microsoft.com/office/drawing/2014/main" id="{B9A8CD56-1EA2-B2EC-34CE-CE5D30E5EF08}"/>
              </a:ext>
            </a:extLst>
          </p:cNvPr>
          <p:cNvSpPr/>
          <p:nvPr/>
        </p:nvSpPr>
        <p:spPr>
          <a:xfrm>
            <a:off x="443345" y="1427018"/>
            <a:ext cx="5264728" cy="482174"/>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DBE951-D8AB-2AFB-3F60-538D99E8CD16}"/>
              </a:ext>
            </a:extLst>
          </p:cNvPr>
          <p:cNvSpPr/>
          <p:nvPr/>
        </p:nvSpPr>
        <p:spPr>
          <a:xfrm>
            <a:off x="630363" y="5292035"/>
            <a:ext cx="5264728" cy="482174"/>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2C46B74-6016-752A-9090-95224392E64E}"/>
              </a:ext>
            </a:extLst>
          </p:cNvPr>
          <p:cNvSpPr txBox="1"/>
          <p:nvPr/>
        </p:nvSpPr>
        <p:spPr>
          <a:xfrm>
            <a:off x="831873" y="803564"/>
            <a:ext cx="3643145"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163107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fractal art, colorfulness&#10;&#10;Description automatically generated">
            <a:extLst>
              <a:ext uri="{FF2B5EF4-FFF2-40B4-BE49-F238E27FC236}">
                <a16:creationId xmlns:a16="http://schemas.microsoft.com/office/drawing/2014/main" id="{7A17316F-2185-8722-5B61-49DB08147AEC}"/>
              </a:ext>
            </a:extLst>
          </p:cNvPr>
          <p:cNvPicPr>
            <a:picLocks noChangeAspect="1"/>
          </p:cNvPicPr>
          <p:nvPr/>
        </p:nvPicPr>
        <p:blipFill rotWithShape="1">
          <a:blip r:embed="rId3"/>
          <a:srcRect l="11633" r="3027" b="-2"/>
          <a:stretch/>
        </p:blipFill>
        <p:spPr>
          <a:xfrm>
            <a:off x="-22115" y="262164"/>
            <a:ext cx="5846165" cy="6850548"/>
          </a:xfrm>
          <a:prstGeom prst="rect">
            <a:avLst/>
          </a:prstGeom>
        </p:spPr>
      </p:pic>
      <p:grpSp>
        <p:nvGrpSpPr>
          <p:cNvPr id="25" name="Group 24">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26" name="Freeform: Shape 25">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29" name="Freeform: Shape 28">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29">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00F47CA8-883E-4D86-4F4A-1F5CF4B0A76B}"/>
              </a:ext>
            </a:extLst>
          </p:cNvPr>
          <p:cNvSpPr txBox="1"/>
          <p:nvPr/>
        </p:nvSpPr>
        <p:spPr>
          <a:xfrm>
            <a:off x="6094104" y="312964"/>
            <a:ext cx="4977976" cy="145405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dirty="0">
                <a:solidFill>
                  <a:srgbClr val="D81E00"/>
                </a:solidFill>
                <a:latin typeface="Times New Roman" panose="02020603050405020304" pitchFamily="18" charset="0"/>
                <a:ea typeface="+mj-ea"/>
                <a:cs typeface="Times New Roman" panose="02020603050405020304" pitchFamily="18" charset="0"/>
              </a:rPr>
              <a:t>Challenges in Text Emotion Prediction</a:t>
            </a:r>
          </a:p>
          <a:p>
            <a:pPr>
              <a:lnSpc>
                <a:spcPct val="90000"/>
              </a:lnSpc>
              <a:spcBef>
                <a:spcPct val="0"/>
              </a:spcBef>
              <a:spcAft>
                <a:spcPts val="600"/>
              </a:spcAft>
            </a:pPr>
            <a:endParaRPr lang="en-US" sz="3600" dirty="0">
              <a:solidFill>
                <a:schemeClr val="tx2"/>
              </a:solidFill>
              <a:latin typeface="+mj-lt"/>
              <a:ea typeface="+mj-ea"/>
              <a:cs typeface="+mj-cs"/>
            </a:endParaRPr>
          </a:p>
        </p:txBody>
      </p:sp>
      <p:sp>
        <p:nvSpPr>
          <p:cNvPr id="6" name="TextBox 5">
            <a:extLst>
              <a:ext uri="{FF2B5EF4-FFF2-40B4-BE49-F238E27FC236}">
                <a16:creationId xmlns:a16="http://schemas.microsoft.com/office/drawing/2014/main" id="{E4C0907D-C8AE-0394-1ED0-958474B89097}"/>
              </a:ext>
            </a:extLst>
          </p:cNvPr>
          <p:cNvSpPr txBox="1"/>
          <p:nvPr/>
        </p:nvSpPr>
        <p:spPr>
          <a:xfrm>
            <a:off x="6094104" y="2079979"/>
            <a:ext cx="5953893" cy="3639289"/>
          </a:xfrm>
          <a:prstGeom prst="rect">
            <a:avLst/>
          </a:prstGeom>
        </p:spPr>
        <p:txBody>
          <a:bodyPr vert="horz" lIns="91440" tIns="45720" rIns="91440" bIns="45720" rtlCol="0" anchor="ctr">
            <a:noAutofit/>
          </a:bodyPr>
          <a:lstStyle/>
          <a:p>
            <a:pPr algn="just">
              <a:lnSpc>
                <a:spcPct val="90000"/>
              </a:lnSpc>
              <a:spcAft>
                <a:spcPts val="600"/>
              </a:spcAft>
            </a:pPr>
            <a:r>
              <a:rPr lang="en-US" sz="2800" dirty="0">
                <a:solidFill>
                  <a:srgbClr val="37B6F7"/>
                </a:solidFill>
                <a:latin typeface="Times New Roman" panose="02020603050405020304" pitchFamily="18" charset="0"/>
                <a:cs typeface="Times New Roman" panose="02020603050405020304" pitchFamily="18" charset="0"/>
              </a:rPr>
              <a:t>Human emotions come in wide varieties and intensities. It becomes hard to characterize them just by relating the context to a emotion, thus failing to grasp the writer's core idea. This issue become more prominent when a written text is the only way to comprehend the author's ideas or when words are the sole means of expressing one's emotions. A way must be devised to understand the complex emotions.</a:t>
            </a:r>
          </a:p>
        </p:txBody>
      </p:sp>
      <p:sp>
        <p:nvSpPr>
          <p:cNvPr id="4" name="Slide Number Placeholder 3">
            <a:extLst>
              <a:ext uri="{FF2B5EF4-FFF2-40B4-BE49-F238E27FC236}">
                <a16:creationId xmlns:a16="http://schemas.microsoft.com/office/drawing/2014/main" id="{5677FB3B-0A24-2A90-7283-3B5DBEE7804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6571C7A-3B0F-C942-AA5B-A9F005C1FD72}" type="slidenum">
              <a:rPr lang="en-US">
                <a:solidFill>
                  <a:prstClr val="black">
                    <a:tint val="75000"/>
                  </a:prstClr>
                </a:solidFill>
                <a:latin typeface="Calibri" panose="020F0502020204030204"/>
              </a:rPr>
              <a:pPr>
                <a:spcAft>
                  <a:spcPts val="600"/>
                </a:spcAft>
                <a:defRPr/>
              </a:pPr>
              <a:t>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18726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E6ECA89-978F-23EA-0484-DB4C8D4F688B}"/>
              </a:ext>
            </a:extLst>
          </p:cNvPr>
          <p:cNvSpPr txBox="1"/>
          <p:nvPr/>
        </p:nvSpPr>
        <p:spPr>
          <a:xfrm>
            <a:off x="131692" y="1335770"/>
            <a:ext cx="6421508" cy="3843666"/>
          </a:xfrm>
          <a:prstGeom prst="rect">
            <a:avLst/>
          </a:prstGeom>
        </p:spPr>
        <p:txBody>
          <a:bodyPr vert="horz" lIns="91440" tIns="45720" rIns="91440" bIns="45720" rtlCol="0">
            <a:noAutofit/>
          </a:bodyPr>
          <a:lstStyle/>
          <a:p>
            <a:pPr marL="228600">
              <a:lnSpc>
                <a:spcPct val="90000"/>
              </a:lnSpc>
              <a:spcAft>
                <a:spcPts val="600"/>
              </a:spcAft>
            </a:pPr>
            <a:r>
              <a:rPr lang="en-US" sz="2800" dirty="0">
                <a:solidFill>
                  <a:srgbClr val="37B6F7"/>
                </a:solidFill>
                <a:latin typeface="Times New Roman" panose="02020603050405020304" pitchFamily="18" charset="0"/>
                <a:cs typeface="Times New Roman" panose="02020603050405020304" pitchFamily="18" charset="0"/>
              </a:rPr>
              <a:t>An emotion is a combination of three dimensions  which are independent of each other.</a:t>
            </a:r>
          </a:p>
          <a:p>
            <a:pPr marL="457200" indent="-228600">
              <a:lnSpc>
                <a:spcPct val="90000"/>
              </a:lnSpc>
              <a:spcAft>
                <a:spcPts val="600"/>
              </a:spcAft>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Valence(V): The subjective positive or negative evaluation of an experience or stimulus.</a:t>
            </a:r>
          </a:p>
          <a:p>
            <a:pPr marL="457200" indent="-228600">
              <a:lnSpc>
                <a:spcPct val="90000"/>
              </a:lnSpc>
              <a:spcAft>
                <a:spcPts val="600"/>
              </a:spcAft>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Arousal(A): The level of physiological and psychological activation or energy associated with an experience or stimulus.</a:t>
            </a:r>
          </a:p>
          <a:p>
            <a:pPr marL="457200" indent="-228600">
              <a:lnSpc>
                <a:spcPct val="90000"/>
              </a:lnSpc>
              <a:spcAft>
                <a:spcPts val="600"/>
              </a:spcAft>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Dominance(D): The perceived sense of control or power in relation to an experience or stimulus.</a:t>
            </a:r>
          </a:p>
        </p:txBody>
      </p:sp>
      <p:pic>
        <p:nvPicPr>
          <p:cNvPr id="4" name="Picture 3" descr="A picture containing night, sky, outdoor, light&#10;&#10;Description automatically generated">
            <a:extLst>
              <a:ext uri="{FF2B5EF4-FFF2-40B4-BE49-F238E27FC236}">
                <a16:creationId xmlns:a16="http://schemas.microsoft.com/office/drawing/2014/main" id="{78F13974-6689-35AB-FB22-71B043E7950F}"/>
              </a:ext>
            </a:extLst>
          </p:cNvPr>
          <p:cNvPicPr>
            <a:picLocks noChangeAspect="1"/>
          </p:cNvPicPr>
          <p:nvPr/>
        </p:nvPicPr>
        <p:blipFill rotWithShape="1">
          <a:blip r:embed="rId2"/>
          <a:srcRect l="1305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Slide Number Placeholder 1">
            <a:extLst>
              <a:ext uri="{FF2B5EF4-FFF2-40B4-BE49-F238E27FC236}">
                <a16:creationId xmlns:a16="http://schemas.microsoft.com/office/drawing/2014/main" id="{A682A77A-08E9-7FBD-096F-FB955E242F6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6571C7A-3B0F-C942-AA5B-A9F005C1FD72}" type="slidenum">
              <a:rPr lang="en-US">
                <a:solidFill>
                  <a:srgbClr val="FFFFFF"/>
                </a:solidFill>
                <a:latin typeface="Calibri" panose="020F0502020204030204"/>
              </a:rPr>
              <a:pPr>
                <a:spcAft>
                  <a:spcPts val="600"/>
                </a:spcAft>
                <a:defRPr/>
              </a:pPr>
              <a:t>4</a:t>
            </a:fld>
            <a:endParaRPr lang="en-US">
              <a:solidFill>
                <a:srgbClr val="FFFFFF"/>
              </a:solidFill>
              <a:latin typeface="Calibri" panose="020F0502020204030204"/>
            </a:endParaRPr>
          </a:p>
        </p:txBody>
      </p:sp>
      <p:sp>
        <p:nvSpPr>
          <p:cNvPr id="7" name="TextBox 6">
            <a:extLst>
              <a:ext uri="{FF2B5EF4-FFF2-40B4-BE49-F238E27FC236}">
                <a16:creationId xmlns:a16="http://schemas.microsoft.com/office/drawing/2014/main" id="{3CDDB9C8-F171-8D38-DF3E-5E36DE901E92}"/>
              </a:ext>
            </a:extLst>
          </p:cNvPr>
          <p:cNvSpPr txBox="1"/>
          <p:nvPr/>
        </p:nvSpPr>
        <p:spPr>
          <a:xfrm>
            <a:off x="427659" y="483219"/>
            <a:ext cx="4172049" cy="584775"/>
          </a:xfrm>
          <a:prstGeom prst="rect">
            <a:avLst/>
          </a:prstGeom>
          <a:noFill/>
        </p:spPr>
        <p:txBody>
          <a:bodyPr wrap="square">
            <a:spAutoFit/>
          </a:bodyPr>
          <a:lstStyle/>
          <a:p>
            <a:pPr algn="ctr"/>
            <a:r>
              <a:rPr lang="en-US" sz="3200" b="1" dirty="0">
                <a:solidFill>
                  <a:srgbClr val="FF2600"/>
                </a:solidFill>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291338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75A759-62DF-22D6-508C-8B0B6579B9E1}"/>
              </a:ext>
            </a:extLst>
          </p:cNvPr>
          <p:cNvSpPr>
            <a:spLocks noGrp="1"/>
          </p:cNvSpPr>
          <p:nvPr>
            <p:ph type="sldNum" sz="quarter" idx="12"/>
          </p:nvPr>
        </p:nvSpPr>
        <p:spPr>
          <a:xfrm>
            <a:off x="9448800" y="6492875"/>
            <a:ext cx="2743200" cy="365125"/>
          </a:xfrm>
        </p:spPr>
        <p:txBody>
          <a:bodyPr/>
          <a:lstStyle/>
          <a:p>
            <a:fld id="{36571C7A-3B0F-C942-AA5B-A9F005C1FD72}" type="slidenum">
              <a:rPr lang="en-US" smtClean="0"/>
              <a:t>5</a:t>
            </a:fld>
            <a:endParaRPr lang="en-US" dirty="0"/>
          </a:p>
        </p:txBody>
      </p:sp>
      <p:pic>
        <p:nvPicPr>
          <p:cNvPr id="5" name="Picture 4" descr="A colorful artwork of a person's head&#10;&#10;Description automatically generated with low confidence">
            <a:extLst>
              <a:ext uri="{FF2B5EF4-FFF2-40B4-BE49-F238E27FC236}">
                <a16:creationId xmlns:a16="http://schemas.microsoft.com/office/drawing/2014/main" id="{72F9731A-5812-026D-DEA8-5DB082B7FC8C}"/>
              </a:ext>
            </a:extLst>
          </p:cNvPr>
          <p:cNvPicPr>
            <a:picLocks noChangeAspect="1"/>
          </p:cNvPicPr>
          <p:nvPr/>
        </p:nvPicPr>
        <p:blipFill>
          <a:blip r:embed="rId3"/>
          <a:stretch>
            <a:fillRect/>
          </a:stretch>
        </p:blipFill>
        <p:spPr>
          <a:xfrm>
            <a:off x="5700889" y="0"/>
            <a:ext cx="7134578" cy="6858000"/>
          </a:xfrm>
          <a:prstGeom prst="rect">
            <a:avLst/>
          </a:prstGeom>
        </p:spPr>
      </p:pic>
      <p:sp>
        <p:nvSpPr>
          <p:cNvPr id="7" name="Rectangle 6">
            <a:extLst>
              <a:ext uri="{FF2B5EF4-FFF2-40B4-BE49-F238E27FC236}">
                <a16:creationId xmlns:a16="http://schemas.microsoft.com/office/drawing/2014/main" id="{367A8381-8006-BE30-E61F-1D23EE736442}"/>
              </a:ext>
            </a:extLst>
          </p:cNvPr>
          <p:cNvSpPr/>
          <p:nvPr/>
        </p:nvSpPr>
        <p:spPr>
          <a:xfrm>
            <a:off x="-575734" y="-87489"/>
            <a:ext cx="10532534" cy="7032978"/>
          </a:xfrm>
          <a:prstGeom prst="rect">
            <a:avLst/>
          </a:prstGeom>
          <a:gradFill>
            <a:gsLst>
              <a:gs pos="61000">
                <a:schemeClr val="tx1"/>
              </a:gs>
              <a:gs pos="85000">
                <a:schemeClr val="accent1">
                  <a:lumMod val="30000"/>
                  <a:lumOff val="70000"/>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715B04E-B344-1988-3663-CD5CE38BCE5B}"/>
              </a:ext>
            </a:extLst>
          </p:cNvPr>
          <p:cNvSpPr txBox="1"/>
          <p:nvPr/>
        </p:nvSpPr>
        <p:spPr>
          <a:xfrm>
            <a:off x="635000" y="778118"/>
            <a:ext cx="4351867" cy="861774"/>
          </a:xfrm>
          <a:prstGeom prst="rect">
            <a:avLst/>
          </a:prstGeom>
          <a:noFill/>
        </p:spPr>
        <p:txBody>
          <a:bodyPr wrap="square" rtlCol="0">
            <a:spAutoFit/>
          </a:bodyPr>
          <a:lstStyle/>
          <a:p>
            <a:pPr algn="ctr"/>
            <a:r>
              <a:rPr lang="en-US" sz="3200" b="1" dirty="0">
                <a:solidFill>
                  <a:srgbClr val="FF2600"/>
                </a:solidFill>
                <a:latin typeface="Times New Roman" panose="02020603050405020304" pitchFamily="18" charset="0"/>
                <a:cs typeface="Times New Roman" panose="02020603050405020304" pitchFamily="18" charset="0"/>
              </a:rPr>
              <a:t>Approach</a:t>
            </a:r>
          </a:p>
          <a:p>
            <a:endParaRPr lang="en-US" dirty="0"/>
          </a:p>
        </p:txBody>
      </p:sp>
      <p:sp>
        <p:nvSpPr>
          <p:cNvPr id="3" name="TextBox 2">
            <a:extLst>
              <a:ext uri="{FF2B5EF4-FFF2-40B4-BE49-F238E27FC236}">
                <a16:creationId xmlns:a16="http://schemas.microsoft.com/office/drawing/2014/main" id="{AE7B31CA-32B3-520B-E7DE-2B314805D420}"/>
              </a:ext>
            </a:extLst>
          </p:cNvPr>
          <p:cNvSpPr txBox="1"/>
          <p:nvPr/>
        </p:nvSpPr>
        <p:spPr>
          <a:xfrm>
            <a:off x="462844" y="1817511"/>
            <a:ext cx="5441245" cy="4431983"/>
          </a:xfrm>
          <a:prstGeom prst="rect">
            <a:avLst/>
          </a:prstGeom>
          <a:noFill/>
        </p:spPr>
        <p:txBody>
          <a:bodyPr wrap="square" rtlCol="0">
            <a:spAutoFit/>
          </a:bodyPr>
          <a:lstStyle/>
          <a:p>
            <a:pPr algn="just"/>
            <a:r>
              <a:rPr lang="en-US" sz="2800" dirty="0">
                <a:solidFill>
                  <a:srgbClr val="37B6F7"/>
                </a:solidFill>
                <a:latin typeface="Times New Roman" panose="02020603050405020304" pitchFamily="18" charset="0"/>
                <a:cs typeface="Times New Roman" panose="02020603050405020304" pitchFamily="18" charset="0"/>
              </a:rPr>
              <a:t>We will leverage the multi-dimensionality nature of human emotions to create a precise predicting system</a:t>
            </a:r>
          </a:p>
          <a:p>
            <a:pPr algn="just"/>
            <a:endParaRPr lang="en-US" sz="2800" dirty="0">
              <a:solidFill>
                <a:srgbClr val="37B6F7"/>
              </a:solidFill>
              <a:latin typeface="Times New Roman" panose="02020603050405020304" pitchFamily="18" charset="0"/>
              <a:cs typeface="Times New Roman" panose="02020603050405020304" pitchFamily="18" charset="0"/>
            </a:endParaRPr>
          </a:p>
          <a:p>
            <a:pPr algn="just"/>
            <a:r>
              <a:rPr lang="en-US" sz="2800" dirty="0">
                <a:solidFill>
                  <a:srgbClr val="37B6F7"/>
                </a:solidFill>
                <a:latin typeface="Times New Roman" panose="02020603050405020304" pitchFamily="18" charset="0"/>
                <a:cs typeface="Times New Roman" panose="02020603050405020304" pitchFamily="18" charset="0"/>
              </a:rPr>
              <a:t>This approach will help use over come the restrictive nature of classic classification method which are limited to small set of emotions</a:t>
            </a:r>
          </a:p>
          <a:p>
            <a:endParaRPr lang="en-US" sz="3000" dirty="0">
              <a:solidFill>
                <a:srgbClr val="37B6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83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94F8C5BE-A1D0-DA6F-0531-FFBB62FA93B8}"/>
              </a:ext>
            </a:extLst>
          </p:cNvPr>
          <p:cNvSpPr>
            <a:spLocks noGrp="1"/>
          </p:cNvSpPr>
          <p:nvPr>
            <p:ph type="sldNum" sz="quarter" idx="12"/>
          </p:nvPr>
        </p:nvSpPr>
        <p:spPr/>
        <p:txBody>
          <a:bodyPr/>
          <a:lstStyle/>
          <a:p>
            <a:fld id="{36571C7A-3B0F-C942-AA5B-A9F005C1FD72}" type="slidenum">
              <a:rPr lang="en-US" smtClean="0"/>
              <a:t>6</a:t>
            </a:fld>
            <a:endParaRPr lang="en-US"/>
          </a:p>
        </p:txBody>
      </p:sp>
      <p:pic>
        <p:nvPicPr>
          <p:cNvPr id="5" name="Picture 4" descr="A picture containing gear, design, art, pattern&#10;&#10;Description automatically generated with medium confidence">
            <a:extLst>
              <a:ext uri="{FF2B5EF4-FFF2-40B4-BE49-F238E27FC236}">
                <a16:creationId xmlns:a16="http://schemas.microsoft.com/office/drawing/2014/main" id="{D5B6F667-A750-30AE-AE60-AA67C9A4117B}"/>
              </a:ext>
            </a:extLst>
          </p:cNvPr>
          <p:cNvPicPr>
            <a:picLocks noChangeAspect="1"/>
          </p:cNvPicPr>
          <p:nvPr/>
        </p:nvPicPr>
        <p:blipFill>
          <a:blip r:embed="rId2"/>
          <a:stretch>
            <a:fillRect/>
          </a:stretch>
        </p:blipFill>
        <p:spPr>
          <a:xfrm>
            <a:off x="7317863" y="-136525"/>
            <a:ext cx="5626100" cy="6994525"/>
          </a:xfrm>
          <a:prstGeom prst="rect">
            <a:avLst/>
          </a:prstGeom>
        </p:spPr>
      </p:pic>
      <p:sp>
        <p:nvSpPr>
          <p:cNvPr id="6" name="Rectangle 5">
            <a:extLst>
              <a:ext uri="{FF2B5EF4-FFF2-40B4-BE49-F238E27FC236}">
                <a16:creationId xmlns:a16="http://schemas.microsoft.com/office/drawing/2014/main" id="{DA90E125-56C2-9610-F158-E993A259344A}"/>
              </a:ext>
            </a:extLst>
          </p:cNvPr>
          <p:cNvSpPr/>
          <p:nvPr/>
        </p:nvSpPr>
        <p:spPr>
          <a:xfrm>
            <a:off x="-289438" y="0"/>
            <a:ext cx="12481437" cy="6858000"/>
          </a:xfrm>
          <a:prstGeom prst="rect">
            <a:avLst/>
          </a:prstGeom>
          <a:gradFill>
            <a:gsLst>
              <a:gs pos="65000">
                <a:schemeClr val="tx1"/>
              </a:gs>
              <a:gs pos="100000">
                <a:schemeClr val="accent1">
                  <a:lumMod val="30000"/>
                  <a:lumOff val="70000"/>
                  <a:alpha val="26012"/>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diagram, plan, line, technical drawing&#10;&#10;Description automatically generated">
            <a:extLst>
              <a:ext uri="{FF2B5EF4-FFF2-40B4-BE49-F238E27FC236}">
                <a16:creationId xmlns:a16="http://schemas.microsoft.com/office/drawing/2014/main" id="{EC79CB45-5343-87B4-E8ED-4C783F81AFDA}"/>
              </a:ext>
            </a:extLst>
          </p:cNvPr>
          <p:cNvPicPr>
            <a:picLocks noChangeAspect="1"/>
          </p:cNvPicPr>
          <p:nvPr/>
        </p:nvPicPr>
        <p:blipFill>
          <a:blip r:embed="rId3"/>
          <a:stretch>
            <a:fillRect/>
          </a:stretch>
        </p:blipFill>
        <p:spPr>
          <a:xfrm>
            <a:off x="1136650" y="1715394"/>
            <a:ext cx="9918700" cy="3783706"/>
          </a:xfrm>
          <a:prstGeom prst="rect">
            <a:avLst/>
          </a:prstGeom>
        </p:spPr>
      </p:pic>
      <p:sp>
        <p:nvSpPr>
          <p:cNvPr id="8" name="TextBox 7">
            <a:extLst>
              <a:ext uri="{FF2B5EF4-FFF2-40B4-BE49-F238E27FC236}">
                <a16:creationId xmlns:a16="http://schemas.microsoft.com/office/drawing/2014/main" id="{B977896C-84E7-B66C-6BF9-29C7158CCD06}"/>
              </a:ext>
            </a:extLst>
          </p:cNvPr>
          <p:cNvSpPr txBox="1"/>
          <p:nvPr/>
        </p:nvSpPr>
        <p:spPr>
          <a:xfrm>
            <a:off x="5050734" y="899786"/>
            <a:ext cx="2518465" cy="584775"/>
          </a:xfrm>
          <a:prstGeom prst="rect">
            <a:avLst/>
          </a:prstGeom>
          <a:noFill/>
        </p:spPr>
        <p:txBody>
          <a:bodyPr wrap="square" rtlCol="0">
            <a:spAutoFit/>
          </a:bodyPr>
          <a:lstStyle/>
          <a:p>
            <a:r>
              <a:rPr lang="en-US" sz="3200" b="1" dirty="0">
                <a:solidFill>
                  <a:srgbClr val="FF2600"/>
                </a:solidFill>
                <a:latin typeface="Times New Roman" panose="02020603050405020304" pitchFamily="18" charset="0"/>
                <a:cs typeface="Times New Roman" panose="02020603050405020304" pitchFamily="18" charset="0"/>
              </a:rPr>
              <a:t>Methodology</a:t>
            </a:r>
            <a:endParaRPr lang="en-US" sz="3200" dirty="0">
              <a:solidFill>
                <a:srgbClr val="FF26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203AC63-BE41-97E8-B0B9-9B7F057992AD}"/>
              </a:ext>
            </a:extLst>
          </p:cNvPr>
          <p:cNvSpPr txBox="1"/>
          <p:nvPr/>
        </p:nvSpPr>
        <p:spPr>
          <a:xfrm>
            <a:off x="3429000" y="5635625"/>
            <a:ext cx="5334000" cy="523220"/>
          </a:xfrm>
          <a:prstGeom prst="rect">
            <a:avLst/>
          </a:prstGeom>
          <a:noFill/>
        </p:spPr>
        <p:txBody>
          <a:bodyPr wrap="square" rtlCol="0">
            <a:spAutoFit/>
          </a:bodyPr>
          <a:lstStyle/>
          <a:p>
            <a:r>
              <a:rPr lang="en-US" sz="2800" dirty="0">
                <a:solidFill>
                  <a:srgbClr val="37B6F7"/>
                </a:solidFill>
                <a:latin typeface="Times New Roman" panose="02020603050405020304" pitchFamily="18" charset="0"/>
                <a:cs typeface="Times New Roman" panose="02020603050405020304" pitchFamily="18" charset="0"/>
              </a:rPr>
              <a:t>The flow of data through the model</a:t>
            </a:r>
          </a:p>
        </p:txBody>
      </p:sp>
    </p:spTree>
    <p:extLst>
      <p:ext uri="{BB962C8B-B14F-4D97-AF65-F5344CB8AC3E}">
        <p14:creationId xmlns:p14="http://schemas.microsoft.com/office/powerpoint/2010/main" val="1633719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B3CD00-6383-7F27-7316-8F4E2459069A}"/>
              </a:ext>
            </a:extLst>
          </p:cNvPr>
          <p:cNvSpPr>
            <a:spLocks noGrp="1"/>
          </p:cNvSpPr>
          <p:nvPr>
            <p:ph type="sldNum" sz="quarter" idx="12"/>
          </p:nvPr>
        </p:nvSpPr>
        <p:spPr/>
        <p:txBody>
          <a:bodyPr/>
          <a:lstStyle/>
          <a:p>
            <a:fld id="{36571C7A-3B0F-C942-AA5B-A9F005C1FD72}" type="slidenum">
              <a:rPr lang="en-US" smtClean="0"/>
              <a:t>7</a:t>
            </a:fld>
            <a:endParaRPr lang="en-US"/>
          </a:p>
        </p:txBody>
      </p:sp>
      <p:pic>
        <p:nvPicPr>
          <p:cNvPr id="9" name="Picture 8" descr="A picture containing symmetry, building, light, tower&#10;&#10;Description automatically generated">
            <a:extLst>
              <a:ext uri="{FF2B5EF4-FFF2-40B4-BE49-F238E27FC236}">
                <a16:creationId xmlns:a16="http://schemas.microsoft.com/office/drawing/2014/main" id="{2B3D517D-CA6D-4662-AC46-F43959423159}"/>
              </a:ext>
            </a:extLst>
          </p:cNvPr>
          <p:cNvPicPr>
            <a:picLocks noChangeAspect="1"/>
          </p:cNvPicPr>
          <p:nvPr/>
        </p:nvPicPr>
        <p:blipFill>
          <a:blip r:embed="rId2"/>
          <a:stretch>
            <a:fillRect/>
          </a:stretch>
        </p:blipFill>
        <p:spPr>
          <a:xfrm>
            <a:off x="5417127" y="7709"/>
            <a:ext cx="6774873" cy="6858000"/>
          </a:xfrm>
          <a:prstGeom prst="rect">
            <a:avLst/>
          </a:prstGeom>
        </p:spPr>
      </p:pic>
      <p:sp>
        <p:nvSpPr>
          <p:cNvPr id="11" name="Rectangle 10">
            <a:extLst>
              <a:ext uri="{FF2B5EF4-FFF2-40B4-BE49-F238E27FC236}">
                <a16:creationId xmlns:a16="http://schemas.microsoft.com/office/drawing/2014/main" id="{0E6C2A4E-84D3-D9C6-3DC6-F3BD159214A8}"/>
              </a:ext>
            </a:extLst>
          </p:cNvPr>
          <p:cNvSpPr/>
          <p:nvPr/>
        </p:nvSpPr>
        <p:spPr>
          <a:xfrm>
            <a:off x="0" y="7709"/>
            <a:ext cx="8922327" cy="8032045"/>
          </a:xfrm>
          <a:prstGeom prst="rect">
            <a:avLst/>
          </a:prstGeom>
          <a:gradFill flip="none" rotWithShape="1">
            <a:gsLst>
              <a:gs pos="100000">
                <a:schemeClr val="tx1">
                  <a:lumMod val="99000"/>
                  <a:alpha val="0"/>
                </a:schemeClr>
              </a:gs>
              <a:gs pos="73000">
                <a:schemeClr val="tx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8A8B88E-EF80-D4F1-C3A3-A0E92598C4BC}"/>
              </a:ext>
            </a:extLst>
          </p:cNvPr>
          <p:cNvSpPr txBox="1"/>
          <p:nvPr/>
        </p:nvSpPr>
        <p:spPr>
          <a:xfrm>
            <a:off x="374073" y="7709"/>
            <a:ext cx="3740727"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Data Collection</a:t>
            </a:r>
          </a:p>
        </p:txBody>
      </p:sp>
      <p:sp>
        <p:nvSpPr>
          <p:cNvPr id="13" name="TextBox 12">
            <a:extLst>
              <a:ext uri="{FF2B5EF4-FFF2-40B4-BE49-F238E27FC236}">
                <a16:creationId xmlns:a16="http://schemas.microsoft.com/office/drawing/2014/main" id="{7D449548-9DFE-F7C2-67E9-8A42A678C5E4}"/>
              </a:ext>
            </a:extLst>
          </p:cNvPr>
          <p:cNvSpPr txBox="1"/>
          <p:nvPr/>
        </p:nvSpPr>
        <p:spPr>
          <a:xfrm>
            <a:off x="374073" y="592484"/>
            <a:ext cx="6456218" cy="5858014"/>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The main source of data was decided as </a:t>
            </a:r>
            <a:r>
              <a:rPr lang="en-US" sz="2800" i="1" dirty="0">
                <a:solidFill>
                  <a:srgbClr val="37B6F7"/>
                </a:solidFill>
                <a:latin typeface="Times New Roman" panose="02020603050405020304" pitchFamily="18" charset="0"/>
                <a:cs typeface="Times New Roman" panose="02020603050405020304" pitchFamily="18" charset="0"/>
              </a:rPr>
              <a:t>EmoBank</a:t>
            </a:r>
            <a:r>
              <a:rPr lang="en-US" sz="2800" i="1" baseline="30000" dirty="0">
                <a:solidFill>
                  <a:srgbClr val="37B6F7"/>
                </a:solidFill>
                <a:latin typeface="Times New Roman" panose="02020603050405020304" pitchFamily="18" charset="0"/>
                <a:cs typeface="Times New Roman" panose="02020603050405020304" pitchFamily="18" charset="0"/>
              </a:rPr>
              <a:t>1</a:t>
            </a:r>
            <a:r>
              <a:rPr lang="en-US" sz="2800" dirty="0">
                <a:solidFill>
                  <a:srgbClr val="37B6F7"/>
                </a:solidFill>
                <a:latin typeface="Times New Roman" panose="02020603050405020304" pitchFamily="18" charset="0"/>
                <a:cs typeface="Times New Roman" panose="02020603050405020304" pitchFamily="18" charset="0"/>
              </a:rPr>
              <a:t> Corpus due to its unique annotations of continues VAD values.</a:t>
            </a:r>
          </a:p>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The second source of data was OpenAi ChatGPT4 using advanced prompting to generate certain amount of textual data to fill gaps in the distribution of </a:t>
            </a:r>
            <a:r>
              <a:rPr lang="en-US" sz="2800" i="1" dirty="0">
                <a:solidFill>
                  <a:srgbClr val="37B6F7"/>
                </a:solidFill>
                <a:latin typeface="Times New Roman" panose="02020603050405020304" pitchFamily="18" charset="0"/>
                <a:cs typeface="Times New Roman" panose="02020603050405020304" pitchFamily="18" charset="0"/>
              </a:rPr>
              <a:t>EmoBank</a:t>
            </a:r>
            <a:r>
              <a:rPr lang="en-US" sz="2800" i="1" baseline="30000" dirty="0">
                <a:solidFill>
                  <a:srgbClr val="37B6F7"/>
                </a:solidFill>
                <a:latin typeface="Times New Roman" panose="02020603050405020304" pitchFamily="18" charset="0"/>
                <a:cs typeface="Times New Roman" panose="02020603050405020304" pitchFamily="18" charset="0"/>
              </a:rPr>
              <a:t>1</a:t>
            </a:r>
            <a:r>
              <a:rPr lang="en-US" sz="2800" dirty="0">
                <a:solidFill>
                  <a:srgbClr val="37B6F7"/>
                </a:solidFill>
                <a:latin typeface="Times New Roman" panose="02020603050405020304" pitchFamily="18" charset="0"/>
                <a:cs typeface="Times New Roman" panose="02020603050405020304" pitchFamily="18" charset="0"/>
              </a:rPr>
              <a:t> corpus</a:t>
            </a:r>
          </a:p>
          <a:p>
            <a:pPr marL="457200" indent="-45720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A data set was created from the research paper </a:t>
            </a:r>
            <a:r>
              <a:rPr lang="en-US" sz="2800" i="1" dirty="0">
                <a:solidFill>
                  <a:srgbClr val="37B6F7"/>
                </a:solidFill>
                <a:latin typeface="Times New Roman" panose="02020603050405020304" pitchFamily="18" charset="0"/>
                <a:cs typeface="Times New Roman" panose="02020603050405020304" pitchFamily="18" charset="0"/>
              </a:rPr>
              <a:t>Evidence of Three Factor Theory of Emotions</a:t>
            </a:r>
            <a:r>
              <a:rPr lang="en-US" sz="2800" i="1" baseline="30000" dirty="0">
                <a:solidFill>
                  <a:srgbClr val="37B6F7"/>
                </a:solidFill>
                <a:latin typeface="Times New Roman" panose="02020603050405020304" pitchFamily="18" charset="0"/>
                <a:cs typeface="Times New Roman" panose="02020603050405020304" pitchFamily="18" charset="0"/>
              </a:rPr>
              <a:t>2  </a:t>
            </a:r>
            <a:r>
              <a:rPr lang="en-US" sz="2800" dirty="0">
                <a:solidFill>
                  <a:srgbClr val="37B6F7"/>
                </a:solidFill>
                <a:latin typeface="Times New Roman" panose="02020603050405020304" pitchFamily="18" charset="0"/>
                <a:cs typeface="Times New Roman" panose="02020603050405020304" pitchFamily="18" charset="0"/>
              </a:rPr>
              <a:t>to get emotions and their VAD values</a:t>
            </a:r>
            <a:endParaRPr lang="en-US" sz="2800" i="1" baseline="30000" dirty="0">
              <a:solidFill>
                <a:srgbClr val="37B6F7"/>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800" i="1" baseline="30000" dirty="0">
              <a:solidFill>
                <a:srgbClr val="37B6F7"/>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endParaRPr lang="en-US" sz="2000" dirty="0">
              <a:solidFill>
                <a:srgbClr val="37B6F7"/>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55B5A90-1107-BFC1-1B72-83AF7C4F43D3}"/>
              </a:ext>
            </a:extLst>
          </p:cNvPr>
          <p:cNvSpPr txBox="1"/>
          <p:nvPr/>
        </p:nvSpPr>
        <p:spPr>
          <a:xfrm>
            <a:off x="464127" y="5730919"/>
            <a:ext cx="6234547" cy="923330"/>
          </a:xfrm>
          <a:prstGeom prst="rect">
            <a:avLst/>
          </a:prstGeom>
          <a:noFill/>
        </p:spPr>
        <p:txBody>
          <a:bodyPr wrap="square" rtlCol="0">
            <a:spAutoFit/>
          </a:bodyPr>
          <a:lstStyle/>
          <a:p>
            <a:r>
              <a:rPr lang="en-US" sz="1800" dirty="0">
                <a:solidFill>
                  <a:srgbClr val="FF2600"/>
                </a:solidFill>
                <a:latin typeface="Times New Roman" panose="02020603050405020304" pitchFamily="18" charset="0"/>
                <a:cs typeface="Times New Roman" panose="02020603050405020304" pitchFamily="18" charset="0"/>
              </a:rPr>
              <a:t>References </a:t>
            </a:r>
            <a:r>
              <a:rPr lang="en-US" dirty="0">
                <a:solidFill>
                  <a:srgbClr val="FF2600"/>
                </a:solidFill>
                <a:latin typeface="Times New Roman" panose="02020603050405020304" pitchFamily="18" charset="0"/>
                <a:cs typeface="Times New Roman" panose="02020603050405020304" pitchFamily="18" charset="0"/>
              </a:rPr>
              <a:t>:</a:t>
            </a:r>
          </a:p>
          <a:p>
            <a:pPr marL="342900" indent="-342900">
              <a:buAutoNum type="arabicPeriod"/>
            </a:pPr>
            <a:r>
              <a:rPr lang="en-US" b="0" i="0" u="sng" dirty="0">
                <a:solidFill>
                  <a:srgbClr val="37B6F7"/>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https://doi.org/10.48550/arXiv.2205.01996</a:t>
            </a:r>
            <a:endParaRPr lang="en-US" b="0" i="0" u="sng" dirty="0">
              <a:solidFill>
                <a:srgbClr val="37B6F7"/>
              </a:solidFill>
              <a:effectLst/>
              <a:latin typeface="Times New Roman" panose="02020603050405020304" pitchFamily="18" charset="0"/>
              <a:cs typeface="Times New Roman" panose="02020603050405020304" pitchFamily="18" charset="0"/>
            </a:endParaRPr>
          </a:p>
          <a:p>
            <a:pPr marL="342900" indent="-342900">
              <a:buAutoNum type="arabicPeriod"/>
            </a:pPr>
            <a:r>
              <a:rPr lang="en-US" b="0" i="0" u="none" strike="noStrike" dirty="0">
                <a:solidFill>
                  <a:srgbClr val="37B6F7"/>
                </a:solidFill>
                <a:effectLst/>
                <a:latin typeface="Times New Roman" panose="02020603050405020304" pitchFamily="18" charset="0"/>
                <a:cs typeface="Times New Roman" panose="02020603050405020304" pitchFamily="18" charset="0"/>
                <a:hlinkClick r:id="rId4" tooltip="Persistent link using digital object identifier">
                  <a:extLst>
                    <a:ext uri="{A12FA001-AC4F-418D-AE19-62706E023703}">
                      <ahyp:hlinkClr xmlns:ahyp="http://schemas.microsoft.com/office/drawing/2018/hyperlinkcolor" val="tx"/>
                    </a:ext>
                  </a:extLst>
                </a:hlinkClick>
              </a:rPr>
              <a:t>https://doi.org/10.1016/0092-6566(77)90037-X</a:t>
            </a:r>
            <a:endParaRPr lang="en-US" dirty="0">
              <a:solidFill>
                <a:srgbClr val="37B6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4083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02806-EBFF-89FD-96F9-264220078840}"/>
              </a:ext>
            </a:extLst>
          </p:cNvPr>
          <p:cNvSpPr>
            <a:spLocks noGrp="1"/>
          </p:cNvSpPr>
          <p:nvPr>
            <p:ph type="sldNum" sz="quarter" idx="12"/>
          </p:nvPr>
        </p:nvSpPr>
        <p:spPr/>
        <p:txBody>
          <a:bodyPr/>
          <a:lstStyle/>
          <a:p>
            <a:fld id="{36571C7A-3B0F-C942-AA5B-A9F005C1FD72}" type="slidenum">
              <a:rPr lang="en-US" smtClean="0"/>
              <a:t>8</a:t>
            </a:fld>
            <a:endParaRPr lang="en-US"/>
          </a:p>
        </p:txBody>
      </p:sp>
      <p:pic>
        <p:nvPicPr>
          <p:cNvPr id="7" name="Picture 6" descr="A picture containing gear, metalware&#10;&#10;Description automatically generated">
            <a:extLst>
              <a:ext uri="{FF2B5EF4-FFF2-40B4-BE49-F238E27FC236}">
                <a16:creationId xmlns:a16="http://schemas.microsoft.com/office/drawing/2014/main" id="{147CF12C-ABE8-EA27-F7B8-EAD059DB6268}"/>
              </a:ext>
            </a:extLst>
          </p:cNvPr>
          <p:cNvPicPr>
            <a:picLocks noChangeAspect="1"/>
          </p:cNvPicPr>
          <p:nvPr/>
        </p:nvPicPr>
        <p:blipFill>
          <a:blip r:embed="rId2"/>
          <a:stretch>
            <a:fillRect/>
          </a:stretch>
        </p:blipFill>
        <p:spPr>
          <a:xfrm>
            <a:off x="6212610" y="-549276"/>
            <a:ext cx="7956551" cy="7956551"/>
          </a:xfrm>
          <a:prstGeom prst="rect">
            <a:avLst/>
          </a:prstGeom>
        </p:spPr>
      </p:pic>
      <p:sp>
        <p:nvSpPr>
          <p:cNvPr id="8" name="TextBox 7">
            <a:extLst>
              <a:ext uri="{FF2B5EF4-FFF2-40B4-BE49-F238E27FC236}">
                <a16:creationId xmlns:a16="http://schemas.microsoft.com/office/drawing/2014/main" id="{F0E24C23-A2B5-4827-EA27-30FE5CDC9586}"/>
              </a:ext>
            </a:extLst>
          </p:cNvPr>
          <p:cNvSpPr txBox="1"/>
          <p:nvPr/>
        </p:nvSpPr>
        <p:spPr>
          <a:xfrm>
            <a:off x="886691" y="942109"/>
            <a:ext cx="3449782" cy="584775"/>
          </a:xfrm>
          <a:prstGeom prst="rect">
            <a:avLst/>
          </a:prstGeom>
          <a:noFill/>
        </p:spPr>
        <p:txBody>
          <a:bodyPr wrap="square" rtlCol="0">
            <a:spAutoFit/>
          </a:bodyPr>
          <a:lstStyle/>
          <a:p>
            <a:r>
              <a:rPr lang="en-US" sz="3200" dirty="0">
                <a:solidFill>
                  <a:srgbClr val="FF2600"/>
                </a:solidFill>
                <a:latin typeface="Times New Roman" panose="02020603050405020304" pitchFamily="18" charset="0"/>
                <a:cs typeface="Times New Roman" panose="02020603050405020304" pitchFamily="18" charset="0"/>
              </a:rPr>
              <a:t>Data Wrangling</a:t>
            </a:r>
          </a:p>
        </p:txBody>
      </p:sp>
      <p:sp>
        <p:nvSpPr>
          <p:cNvPr id="9" name="TextBox 8">
            <a:extLst>
              <a:ext uri="{FF2B5EF4-FFF2-40B4-BE49-F238E27FC236}">
                <a16:creationId xmlns:a16="http://schemas.microsoft.com/office/drawing/2014/main" id="{5F1B3B02-D716-8B3D-3C3A-F3F2AF8320BB}"/>
              </a:ext>
            </a:extLst>
          </p:cNvPr>
          <p:cNvSpPr txBox="1"/>
          <p:nvPr/>
        </p:nvSpPr>
        <p:spPr>
          <a:xfrm>
            <a:off x="692727" y="1842655"/>
            <a:ext cx="5846618" cy="4401205"/>
          </a:xfrm>
          <a:prstGeom prst="rect">
            <a:avLst/>
          </a:prstGeom>
          <a:noFill/>
        </p:spPr>
        <p:txBody>
          <a:bodyPr wrap="square" rtlCol="0">
            <a:spAutoFit/>
          </a:bodyPr>
          <a:lstStyle/>
          <a:p>
            <a:pPr marL="514350" indent="-51435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We have merged two datasets i.e., EmoBank and data generated using ChatGPT4.</a:t>
            </a:r>
          </a:p>
          <a:p>
            <a:pPr marL="514350" indent="-51435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Then data is pre-processed to remove all the clutter that  may exist, like website links, unwanted punctuations etc..</a:t>
            </a:r>
          </a:p>
          <a:p>
            <a:pPr marL="514350" indent="-514350">
              <a:buFont typeface="Arial" panose="020B0604020202020204" pitchFamily="34" charset="0"/>
              <a:buChar char="•"/>
            </a:pPr>
            <a:r>
              <a:rPr lang="en-US" sz="2800" dirty="0">
                <a:solidFill>
                  <a:srgbClr val="37B6F7"/>
                </a:solidFill>
                <a:latin typeface="Times New Roman" panose="02020603050405020304" pitchFamily="18" charset="0"/>
                <a:cs typeface="Times New Roman" panose="02020603050405020304" pitchFamily="18" charset="0"/>
              </a:rPr>
              <a:t>We tried to preserve any special characters that can contribute to emotion prediction.</a:t>
            </a:r>
          </a:p>
        </p:txBody>
      </p:sp>
    </p:spTree>
    <p:extLst>
      <p:ext uri="{BB962C8B-B14F-4D97-AF65-F5344CB8AC3E}">
        <p14:creationId xmlns:p14="http://schemas.microsoft.com/office/powerpoint/2010/main" val="1947767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28000">
              <a:schemeClr val="tx1"/>
            </a:gs>
            <a:gs pos="100000">
              <a:schemeClr val="accent1">
                <a:lumMod val="30000"/>
                <a:lumOff val="70000"/>
                <a:alpha val="0"/>
              </a:schemeClr>
            </a:gs>
          </a:gsLst>
          <a:lin ang="0" scaled="1"/>
        </a:gra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FC244B-255F-BA7F-7904-F4C8AD266297}"/>
              </a:ext>
            </a:extLst>
          </p:cNvPr>
          <p:cNvSpPr txBox="1"/>
          <p:nvPr/>
        </p:nvSpPr>
        <p:spPr>
          <a:xfrm>
            <a:off x="269395" y="283250"/>
            <a:ext cx="6242241" cy="54802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dirty="0">
                <a:solidFill>
                  <a:srgbClr val="FF2600"/>
                </a:solidFill>
                <a:latin typeface="Times New Roman" panose="02020603050405020304" pitchFamily="18" charset="0"/>
                <a:ea typeface="+mj-ea"/>
                <a:cs typeface="Times New Roman" panose="02020603050405020304" pitchFamily="18" charset="0"/>
              </a:rPr>
              <a:t>AURA-TEXT FRAMEWORK</a:t>
            </a:r>
          </a:p>
        </p:txBody>
      </p:sp>
      <p:pic>
        <p:nvPicPr>
          <p:cNvPr id="5" name="Picture 4" descr="A person sitting at a computer&#10;&#10;Description automatically generated with low confidence">
            <a:extLst>
              <a:ext uri="{FF2B5EF4-FFF2-40B4-BE49-F238E27FC236}">
                <a16:creationId xmlns:a16="http://schemas.microsoft.com/office/drawing/2014/main" id="{8FC894AA-2A8F-56E0-9E84-051F10CE9EA9}"/>
              </a:ext>
            </a:extLst>
          </p:cNvPr>
          <p:cNvPicPr>
            <a:picLocks noChangeAspect="1"/>
          </p:cNvPicPr>
          <p:nvPr/>
        </p:nvPicPr>
        <p:blipFill rotWithShape="1">
          <a:blip r:embed="rId2"/>
          <a:srcRect l="5527" r="7527"/>
          <a:stretch/>
        </p:blipFill>
        <p:spPr>
          <a:xfrm>
            <a:off x="6229215"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Slide Number Placeholder 1">
            <a:extLst>
              <a:ext uri="{FF2B5EF4-FFF2-40B4-BE49-F238E27FC236}">
                <a16:creationId xmlns:a16="http://schemas.microsoft.com/office/drawing/2014/main" id="{178C15F6-CC80-2DC2-E580-A9600D08C3A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6571C7A-3B0F-C942-AA5B-A9F005C1FD72}" type="slidenum">
              <a:rPr lang="en-US">
                <a:solidFill>
                  <a:srgbClr val="FFFFFF"/>
                </a:solidFill>
                <a:latin typeface="Calibri" panose="020F0502020204030204"/>
              </a:rPr>
              <a:pPr>
                <a:spcAft>
                  <a:spcPts val="600"/>
                </a:spcAft>
                <a:defRPr/>
              </a:pPr>
              <a:t>9</a:t>
            </a:fld>
            <a:endParaRPr lang="en-US">
              <a:solidFill>
                <a:srgbClr val="FFFFFF"/>
              </a:solidFill>
              <a:latin typeface="Calibri" panose="020F0502020204030204"/>
            </a:endParaRPr>
          </a:p>
        </p:txBody>
      </p:sp>
      <p:sp>
        <p:nvSpPr>
          <p:cNvPr id="6" name="TextBox 5">
            <a:extLst>
              <a:ext uri="{FF2B5EF4-FFF2-40B4-BE49-F238E27FC236}">
                <a16:creationId xmlns:a16="http://schemas.microsoft.com/office/drawing/2014/main" id="{2129CBB0-194F-6C2B-BFD3-8C8D7F7B5300}"/>
              </a:ext>
            </a:extLst>
          </p:cNvPr>
          <p:cNvSpPr txBox="1"/>
          <p:nvPr/>
        </p:nvSpPr>
        <p:spPr>
          <a:xfrm>
            <a:off x="269395" y="1010688"/>
            <a:ext cx="6481361" cy="5550237"/>
          </a:xfrm>
          <a:prstGeom prst="rect">
            <a:avLst/>
          </a:prstGeom>
          <a:noFill/>
        </p:spPr>
        <p:txBody>
          <a:bodyPr wrap="square" rtlCol="0">
            <a:spAutoFit/>
          </a:bodyPr>
          <a:lstStyle/>
          <a:p>
            <a:pPr marL="514350" indent="-514350">
              <a:buFont typeface="Arial" panose="020B0604020202020204" pitchFamily="34" charset="0"/>
              <a:buChar char="•"/>
            </a:pPr>
            <a:r>
              <a:rPr lang="en-US" sz="2800" b="0" i="0" dirty="0">
                <a:solidFill>
                  <a:srgbClr val="37B6F7"/>
                </a:solidFill>
                <a:effectLst/>
                <a:latin typeface="Times New Roman" panose="02020603050405020304" pitchFamily="18" charset="0"/>
                <a:cs typeface="Times New Roman" panose="02020603050405020304" pitchFamily="18" charset="0"/>
              </a:rPr>
              <a:t>Our devised system incorporates three different BERT architectures, each trained independently on individual variables.</a:t>
            </a:r>
          </a:p>
          <a:p>
            <a:pPr marL="514350" indent="-514350">
              <a:buFont typeface="Arial" panose="020B0604020202020204" pitchFamily="34" charset="0"/>
              <a:buChar char="•"/>
            </a:pPr>
            <a:r>
              <a:rPr lang="en-US" sz="2800" b="0" i="0" dirty="0">
                <a:solidFill>
                  <a:srgbClr val="37B6F7"/>
                </a:solidFill>
                <a:effectLst/>
                <a:latin typeface="Times New Roman" panose="02020603050405020304" pitchFamily="18" charset="0"/>
                <a:cs typeface="Times New Roman" panose="02020603050405020304" pitchFamily="18" charset="0"/>
              </a:rPr>
              <a:t> The unique training approach acknowledges the independence of the three variables(V,A,D).</a:t>
            </a:r>
          </a:p>
          <a:p>
            <a:pPr marL="514350" indent="-514350">
              <a:buFont typeface="Arial" panose="020B0604020202020204" pitchFamily="34" charset="0"/>
              <a:buChar char="•"/>
            </a:pPr>
            <a:r>
              <a:rPr lang="en-US" sz="2800" b="0" i="0" dirty="0">
                <a:solidFill>
                  <a:srgbClr val="37B6F7"/>
                </a:solidFill>
                <a:effectLst/>
                <a:latin typeface="Times New Roman" panose="02020603050405020304" pitchFamily="18" charset="0"/>
                <a:cs typeface="Times New Roman" panose="02020603050405020304" pitchFamily="18" charset="0"/>
              </a:rPr>
              <a:t> Once these models have been effectively trained, their predicted outputs are fed into an emotion-converter, which derives the emotional tone of the predicted sentence.</a:t>
            </a:r>
            <a:endParaRPr lang="en-US" sz="2800" i="1" dirty="0">
              <a:solidFill>
                <a:srgbClr val="37B6F7"/>
              </a:solidFill>
              <a:latin typeface="Times New Roman" panose="02020603050405020304" pitchFamily="18" charset="0"/>
              <a:cs typeface="Times New Roman" panose="02020603050405020304" pitchFamily="18" charset="0"/>
            </a:endParaRPr>
          </a:p>
          <a:p>
            <a:endParaRPr lang="en-US" sz="2800" i="1" baseline="30000" dirty="0">
              <a:solidFill>
                <a:srgbClr val="37B6F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639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1588</TotalTime>
  <Words>889</Words>
  <Application>Microsoft Macintosh PowerPoint</Application>
  <PresentationFormat>Widescreen</PresentationFormat>
  <Paragraphs>84</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Chandrahaas Rampelly</dc:creator>
  <cp:lastModifiedBy>Chandrahaas Rampelly</cp:lastModifiedBy>
  <cp:revision>5</cp:revision>
  <cp:lastPrinted>2023-06-01T18:00:26Z</cp:lastPrinted>
  <dcterms:created xsi:type="dcterms:W3CDTF">2023-05-31T19:14:17Z</dcterms:created>
  <dcterms:modified xsi:type="dcterms:W3CDTF">2023-06-02T06:17:44Z</dcterms:modified>
</cp:coreProperties>
</file>